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8"/>
  </p:notesMasterIdLst>
  <p:handoutMasterIdLst>
    <p:handoutMasterId r:id="rId19"/>
  </p:handoutMasterIdLst>
  <p:sldIdLst>
    <p:sldId id="568" r:id="rId5"/>
    <p:sldId id="569" r:id="rId6"/>
    <p:sldId id="586" r:id="rId7"/>
    <p:sldId id="587" r:id="rId8"/>
    <p:sldId id="605" r:id="rId9"/>
    <p:sldId id="594" r:id="rId10"/>
    <p:sldId id="604" r:id="rId11"/>
    <p:sldId id="603" r:id="rId12"/>
    <p:sldId id="588" r:id="rId13"/>
    <p:sldId id="601" r:id="rId14"/>
    <p:sldId id="595" r:id="rId15"/>
    <p:sldId id="600" r:id="rId16"/>
    <p:sldId id="58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O Internal Briefing" id="{2585008C-EC5A-409F-BF11-DE9C6962F91A}">
          <p14:sldIdLst>
            <p14:sldId id="568"/>
            <p14:sldId id="569"/>
            <p14:sldId id="586"/>
            <p14:sldId id="587"/>
            <p14:sldId id="605"/>
            <p14:sldId id="594"/>
            <p14:sldId id="604"/>
            <p14:sldId id="603"/>
            <p14:sldId id="588"/>
            <p14:sldId id="601"/>
            <p14:sldId id="595"/>
            <p14:sldId id="600"/>
            <p14:sldId id="585"/>
          </p14:sldIdLst>
        </p14:section>
      </p14:sectionLst>
    </p:ext>
    <p:ext uri="{EFAFB233-063F-42B5-8137-9DF3F51BA10A}">
      <p15:sldGuideLst xmlns:p15="http://schemas.microsoft.com/office/powerpoint/2012/main">
        <p15:guide id="1" orient="horz" pos="4176">
          <p15:clr>
            <a:srgbClr val="A4A3A4"/>
          </p15:clr>
        </p15:guide>
        <p15:guide id="2" pos="144">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elds, Joseph P, CTR, DSS" initials="J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3BD"/>
    <a:srgbClr val="FDD600"/>
    <a:srgbClr val="125C76"/>
    <a:srgbClr val="1D93BD"/>
    <a:srgbClr val="EBF0F2"/>
    <a:srgbClr val="D5DFE4"/>
    <a:srgbClr val="4F81BD"/>
    <a:srgbClr val="953735"/>
    <a:srgbClr val="FF0000"/>
    <a:srgbClr val="DEB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484" autoAdjust="0"/>
    <p:restoredTop sz="95144" autoAdjust="0"/>
  </p:normalViewPr>
  <p:slideViewPr>
    <p:cSldViewPr>
      <p:cViewPr varScale="1">
        <p:scale>
          <a:sx n="132" d="100"/>
          <a:sy n="132" d="100"/>
        </p:scale>
        <p:origin x="1728" y="132"/>
      </p:cViewPr>
      <p:guideLst>
        <p:guide orient="horz" pos="4176"/>
        <p:guide pos="144"/>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00" d="100"/>
          <a:sy n="100" d="100"/>
        </p:scale>
        <p:origin x="-1908" y="185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8" rIns="93174"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4" tIns="46588" rIns="93174" bIns="46588" rtlCol="0"/>
          <a:lstStyle>
            <a:lvl1pPr algn="r">
              <a:defRPr sz="1200"/>
            </a:lvl1pPr>
          </a:lstStyle>
          <a:p>
            <a:fld id="{C4164EF0-B26F-4249-BCBF-05084B859C88}" type="datetimeFigureOut">
              <a:rPr lang="en-US" smtClean="0"/>
              <a:t>10/20/2017</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4" tIns="46588" rIns="93174"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4" tIns="46588" rIns="93174" bIns="46588" rtlCol="0" anchor="b"/>
          <a:lstStyle>
            <a:lvl1pPr algn="r">
              <a:defRPr sz="1200"/>
            </a:lvl1pPr>
          </a:lstStyle>
          <a:p>
            <a:fld id="{D9BAD1B5-7F99-499D-B72C-EC1A27E7DC0A}" type="slidenum">
              <a:rPr lang="en-US" smtClean="0"/>
              <a:t>‹#›</a:t>
            </a:fld>
            <a:endParaRPr lang="en-US" dirty="0"/>
          </a:p>
        </p:txBody>
      </p:sp>
    </p:spTree>
    <p:extLst>
      <p:ext uri="{BB962C8B-B14F-4D97-AF65-F5344CB8AC3E}">
        <p14:creationId xmlns:p14="http://schemas.microsoft.com/office/powerpoint/2010/main" val="25642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38" tIns="45719" rIns="91438" bIns="45719" rtlCol="0"/>
          <a:lstStyle>
            <a:lvl1pPr algn="r">
              <a:defRPr sz="1200"/>
            </a:lvl1pPr>
          </a:lstStyle>
          <a:p>
            <a:fld id="{F6F328E8-EA1D-45CF-8F38-1E97CD924B6E}" type="datetimeFigureOut">
              <a:rPr lang="en-US" smtClean="0"/>
              <a:t>10/20/2017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6" y="4416426"/>
            <a:ext cx="5607050" cy="4183063"/>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8" tIns="45719" rIns="91438" bIns="45719" rtlCol="0" anchor="b"/>
          <a:lstStyle>
            <a:lvl1pPr algn="r">
              <a:defRPr sz="1200"/>
            </a:lvl1pPr>
          </a:lstStyle>
          <a:p>
            <a:fld id="{3385ECD5-784E-4765-88ED-9B432E85A1D8}" type="slidenum">
              <a:rPr lang="en-US" smtClean="0"/>
              <a:t>‹#›</a:t>
            </a:fld>
            <a:endParaRPr lang="en-US" dirty="0"/>
          </a:p>
        </p:txBody>
      </p:sp>
    </p:spTree>
    <p:extLst>
      <p:ext uri="{BB962C8B-B14F-4D97-AF65-F5344CB8AC3E}">
        <p14:creationId xmlns:p14="http://schemas.microsoft.com/office/powerpoint/2010/main" val="414130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6432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In</a:t>
            </a:r>
            <a:r>
              <a:rPr lang="en-US" sz="1400" baseline="0" dirty="0" smtClean="0"/>
              <a:t> order to be eligible for an FCL, an organization’s employees must need access to information that is classified at the FCL level requested.  A requirement to have background investigations to meet position or contract requirements (such as IT-I, IT-II or HSPD-12 requirements or to obtain a CAC) or for access to a physical space (such as unescorted access to a military installation or to enter a SCIF or SAPF) is not the same as a requirement to access classified information and does not meet the eligibility requirement for an FCL. </a:t>
            </a:r>
            <a:endParaRPr lang="en-US" sz="1400" dirty="0" smtClean="0"/>
          </a:p>
        </p:txBody>
      </p:sp>
      <p:sp>
        <p:nvSpPr>
          <p:cNvPr id="4" name="Slide Number Placeholder 3"/>
          <p:cNvSpPr>
            <a:spLocks noGrp="1"/>
          </p:cNvSpPr>
          <p:nvPr>
            <p:ph type="sldNum" sz="quarter" idx="10"/>
          </p:nvPr>
        </p:nvSpPr>
        <p:spPr/>
        <p:txBody>
          <a:bodyPr/>
          <a:lstStyle/>
          <a:p>
            <a:fld id="{3385ECD5-784E-4765-88ED-9B432E85A1D8}" type="slidenum">
              <a:rPr lang="en-US" smtClean="0"/>
              <a:t>2</a:t>
            </a:fld>
            <a:endParaRPr lang="en-US" dirty="0"/>
          </a:p>
        </p:txBody>
      </p:sp>
    </p:spTree>
    <p:extLst>
      <p:ext uri="{BB962C8B-B14F-4D97-AF65-F5344CB8AC3E}">
        <p14:creationId xmlns:p14="http://schemas.microsoft.com/office/powerpoint/2010/main" val="229704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of this presentation will</a:t>
            </a:r>
            <a:r>
              <a:rPr lang="en-US" baseline="0" dirty="0" smtClean="0"/>
              <a:t> be on how the requirements for business records and key management personnel determinations differ by business structure.  This information may also be applicable to existing cleared companies considering changing business structures or reporting other change conditions.</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Disclaimer:  All examples used are fictitious</a:t>
            </a:r>
            <a:r>
              <a:rPr lang="en-US" sz="1200" baseline="0" dirty="0" smtClean="0"/>
              <a:t> and should not be associated with specific organizations.  Examples are based on TYPICAL business terminology,  associated roles and responsibilities, and the most common scenarios.  However, every organization is different and each organization’s complete information will be reviewed as a whole and analyzed on its merit.  Organizations applying for an FCL should carefully review the guidelines in the FCL Orientation Handbook and the NISPOM along with their own business records to identify which information applies to their organization and consult appropriate legal counsel, if necessary.  DSS cannot provide business advice and nothing in this presentation should be construed as such advice.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3</a:t>
            </a:fld>
            <a:endParaRPr lang="en-US" dirty="0"/>
          </a:p>
        </p:txBody>
      </p:sp>
    </p:spTree>
    <p:extLst>
      <p:ext uri="{BB962C8B-B14F-4D97-AF65-F5344CB8AC3E}">
        <p14:creationId xmlns:p14="http://schemas.microsoft.com/office/powerpoint/2010/main" val="210920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1. Uploading documents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Legal business records </a:t>
            </a:r>
            <a:r>
              <a:rPr lang="en-US" dirty="0" smtClean="0">
                <a:latin typeface="Georgia" panose="02040502050405020303" pitchFamily="18" charset="0"/>
              </a:rPr>
              <a:t>filed with Secretary of State offices or other regulatory jurisdictions required by law to demonstrate eligibility for an FCL in accordance with NISPOM 2-102b.  Examples are Articles</a:t>
            </a:r>
            <a:r>
              <a:rPr lang="en-US" baseline="0" dirty="0" smtClean="0">
                <a:latin typeface="Georgia" panose="02040502050405020303" pitchFamily="18" charset="0"/>
              </a:rPr>
              <a:t> or Certificates or Incorporation/Organization, business licenses, fictitious name certificates, etc.</a:t>
            </a:r>
            <a:endParaRPr lang="en-US" dirty="0" smtClean="0">
              <a:latin typeface="Georgia" panose="02040502050405020303" pitchFamily="18" charset="0"/>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Georgia" panose="02040502050405020303" pitchFamily="18" charset="0"/>
              </a:rPr>
              <a:t>Documents</a:t>
            </a:r>
            <a:r>
              <a:rPr lang="en-US" baseline="0" dirty="0" smtClean="0">
                <a:latin typeface="Georgia" panose="02040502050405020303" pitchFamily="18" charset="0"/>
              </a:rPr>
              <a:t> required to identify KMPS.  KMPs are </a:t>
            </a:r>
            <a:r>
              <a:rPr lang="en-US" dirty="0" smtClean="0">
                <a:latin typeface="Georgia" panose="02040502050405020303" pitchFamily="18" charset="0"/>
              </a:rPr>
              <a:t>the individuals or entities holding senior management official authority or positions that would enable them to adversely affect the organization’s policies or practices in the performance of classified contracts and their roles and responsibilities.  Examples are Bylaws, Operating Agreements, Partnership</a:t>
            </a:r>
            <a:r>
              <a:rPr lang="en-US" baseline="0" dirty="0" smtClean="0">
                <a:latin typeface="Georgia" panose="02040502050405020303" pitchFamily="18" charset="0"/>
              </a:rPr>
              <a:t> Agreements, JV Agreements, and Meeting Minutes.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Georgia" panose="02040502050405020303" pitchFamily="18" charset="0"/>
              </a:rPr>
              <a:t>Documents required to understand significant changes to the business structure.  Examples include Certificate of Name Change, Certificate of Conversion, Asset Purchase Agreements, Stock Transfer documents, or Meeting Minutes.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Georgia" panose="02040502050405020303" pitchFamily="18" charset="0"/>
              </a:rPr>
              <a:t>Exclusion Resolutions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latin typeface="Georgia" panose="02040502050405020303"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Georgia" panose="02040502050405020303" pitchFamily="18" charset="0"/>
              </a:rPr>
              <a:t>*Note that the names of some business record vary depending on the state.  However, if the e-FCL package seems to be indicating that you are to provide different documentation than you have, you may have chosen the wrong Business Structure type.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Georgia" panose="02040502050405020303" pitchFamily="18" charset="0"/>
            </a:endParaRPr>
          </a:p>
          <a:p>
            <a:pPr marL="0" indent="0">
              <a:buNone/>
            </a:pPr>
            <a:r>
              <a:rPr lang="en-US" dirty="0" smtClean="0">
                <a:latin typeface="Georgia" panose="02040502050405020303" pitchFamily="18" charset="0"/>
              </a:rPr>
              <a:t>2. Completing forms</a:t>
            </a:r>
          </a:p>
          <a:p>
            <a:pPr marL="914400" lvl="1" indent="-457200">
              <a:buFont typeface="Arial" panose="020B0604020202020204" pitchFamily="34" charset="0"/>
              <a:buChar char="•"/>
            </a:pPr>
            <a:r>
              <a:rPr lang="en-US" dirty="0" smtClean="0">
                <a:latin typeface="Georgia" panose="02040502050405020303" pitchFamily="18" charset="0"/>
              </a:rPr>
              <a:t>SF-328; Certificate Pertaining to Foreign Interests</a:t>
            </a:r>
          </a:p>
          <a:p>
            <a:pPr marL="914400" lvl="1" indent="-457200">
              <a:buFont typeface="Arial" panose="020B0604020202020204" pitchFamily="34" charset="0"/>
              <a:buChar char="•"/>
            </a:pPr>
            <a:r>
              <a:rPr lang="en-US" dirty="0" smtClean="0">
                <a:latin typeface="Georgia" panose="02040502050405020303" pitchFamily="18" charset="0"/>
              </a:rPr>
              <a:t>Summary Data Sheet</a:t>
            </a:r>
          </a:p>
          <a:p>
            <a:pPr marL="914400" lvl="1" indent="-457200">
              <a:buFont typeface="Arial" panose="020B0604020202020204" pitchFamily="34" charset="0"/>
              <a:buChar char="•"/>
            </a:pPr>
            <a:r>
              <a:rPr lang="en-US" dirty="0" smtClean="0">
                <a:latin typeface="Georgia" panose="02040502050405020303" pitchFamily="18" charset="0"/>
              </a:rPr>
              <a:t>KMP List</a:t>
            </a:r>
          </a:p>
          <a:p>
            <a:pPr marL="914400" lvl="1" indent="-457200">
              <a:buFont typeface="Arial" panose="020B0604020202020204" pitchFamily="34" charset="0"/>
              <a:buChar char="•"/>
            </a:pPr>
            <a:r>
              <a:rPr lang="en-US" dirty="0" smtClean="0">
                <a:latin typeface="Georgia" panose="02040502050405020303" pitchFamily="18" charset="0"/>
              </a:rPr>
              <a:t>Tiered Parent List</a:t>
            </a:r>
          </a:p>
          <a:p>
            <a:pPr marL="914400" lvl="1" indent="-457200">
              <a:buFont typeface="Arial" panose="020B0604020202020204" pitchFamily="34" charset="0"/>
              <a:buChar char="•"/>
            </a:pPr>
            <a:r>
              <a:rPr lang="en-US" dirty="0" smtClean="0">
                <a:latin typeface="Georgia" panose="02040502050405020303" pitchFamily="18" charset="0"/>
              </a:rPr>
              <a:t>DD Form 441/DD Form 441-1</a:t>
            </a:r>
          </a:p>
          <a:p>
            <a:pPr marL="914400" lvl="1" indent="-457200">
              <a:buFont typeface="Arial" panose="020B0604020202020204" pitchFamily="34" charset="0"/>
              <a:buChar char="•"/>
            </a:pPr>
            <a:r>
              <a:rPr lang="en-US" dirty="0" smtClean="0">
                <a:latin typeface="Georgia" panose="02040502050405020303" pitchFamily="18" charset="0"/>
              </a:rPr>
              <a:t>Miscellaneous Documents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Georgia" panose="02040502050405020303" pitchFamily="18" charset="0"/>
              </a:rPr>
              <a:t>The business records and KMPs vary the most depending on business structure so we’ll discuss those for each business type in a few minutes.  First, let’s tackle the other forms.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latin typeface="Georgia" panose="02040502050405020303" pitchFamily="18" charset="0"/>
            </a:endParaRPr>
          </a:p>
          <a:p>
            <a:r>
              <a:rPr lang="en-US" sz="1200" b="0" i="0" u="none" strike="noStrike" kern="1200" baseline="0" dirty="0" smtClean="0">
                <a:solidFill>
                  <a:schemeClr val="tx1"/>
                </a:solidFill>
                <a:latin typeface="+mn-lt"/>
                <a:ea typeface="+mn-ea"/>
                <a:cs typeface="+mn-cs"/>
              </a:rPr>
              <a:t>Before you can complete the required forms for the e-FCL submission, you must gather the required business documents* for your organization and review them carefully so that you can identify your organization’s business structure, key management personnel (KMP), and tiered entities. You can obtain this information by referring to specific business documents, typically the document that evidences the creation/existence of the organization as a legal entity.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*Depending on the state your company is organized under, some business documents may be named differently or are not required.</a:t>
            </a:r>
            <a:endParaRPr lang="en-US" dirty="0" smtClean="0">
              <a:latin typeface="Georgia" panose="02040502050405020303" pitchFamily="18" charset="0"/>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latin typeface="Georgia" panose="02040502050405020303" pitchFamily="18" charset="0"/>
            </a:endParaRPr>
          </a:p>
          <a:p>
            <a:pPr marL="685800" lvl="1"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4</a:t>
            </a:fld>
            <a:endParaRPr lang="en-US" dirty="0"/>
          </a:p>
        </p:txBody>
      </p:sp>
    </p:spTree>
    <p:extLst>
      <p:ext uri="{BB962C8B-B14F-4D97-AF65-F5344CB8AC3E}">
        <p14:creationId xmlns:p14="http://schemas.microsoft.com/office/powerpoint/2010/main" val="186581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documents do not vary substantially by business type.  Please consult the e-FCL Submission Site User Guide for</a:t>
            </a:r>
            <a:r>
              <a:rPr lang="en-US" baseline="0" dirty="0" smtClean="0"/>
              <a:t> guidance on completing these forms.  </a:t>
            </a:r>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6</a:t>
            </a:fld>
            <a:endParaRPr lang="en-US" dirty="0"/>
          </a:p>
        </p:txBody>
      </p:sp>
    </p:spTree>
    <p:extLst>
      <p:ext uri="{BB962C8B-B14F-4D97-AF65-F5344CB8AC3E}">
        <p14:creationId xmlns:p14="http://schemas.microsoft.com/office/powerpoint/2010/main" val="370873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discuss the specific business types next and I’ll cover KMP lists for each type as</a:t>
            </a:r>
            <a:r>
              <a:rPr lang="en-US" baseline="0" dirty="0" smtClean="0"/>
              <a:t> we go through them</a:t>
            </a:r>
            <a:r>
              <a:rPr lang="en-US" dirty="0" smtClean="0"/>
              <a:t>.  However, I first want to define a few KMP</a:t>
            </a:r>
            <a:r>
              <a:rPr lang="en-US" baseline="0" dirty="0" smtClean="0"/>
              <a:t> terms</a:t>
            </a:r>
            <a:r>
              <a:rPr lang="en-US" dirty="0" smtClean="0"/>
              <a:t>. </a:t>
            </a:r>
          </a:p>
          <a:p>
            <a:endParaRPr lang="en-US" dirty="0" smtClean="0"/>
          </a:p>
          <a:p>
            <a:r>
              <a:rPr lang="en-US" dirty="0" smtClean="0"/>
              <a:t>Officers that should be listed on the KMP list must</a:t>
            </a:r>
            <a:r>
              <a:rPr lang="en-US" baseline="0" dirty="0" smtClean="0"/>
              <a:t> be identified in the business records.  The most common confusion stems from the title of Vice President in a corporation.  A corporate Vice President listed in the by-laws would be listed on the KMP list.  A Senior Vice President of Operations would not be listed on the KMP list (unless Senior Vice President of Operations is designated in the bylaws). </a:t>
            </a:r>
            <a:endParaRPr lang="en-US" dirty="0" smtClean="0"/>
          </a:p>
          <a:p>
            <a:endParaRPr lang="en-US" dirty="0" smtClean="0"/>
          </a:p>
          <a:p>
            <a:r>
              <a:rPr lang="en-US" dirty="0" smtClean="0"/>
              <a:t>When identifying the SMO and who needs to be cleared, DSS looks at the roles and responsibilities in</a:t>
            </a:r>
            <a:r>
              <a:rPr lang="en-US" baseline="0" dirty="0" smtClean="0"/>
              <a:t> addition to the titles used</a:t>
            </a:r>
            <a:r>
              <a:rPr lang="en-US" dirty="0" smtClean="0"/>
              <a:t>.  The titles discussed</a:t>
            </a:r>
            <a:r>
              <a:rPr lang="en-US" baseline="0" dirty="0" smtClean="0"/>
              <a:t> in the slides that follow are the based on the TYPICAL responsibilities associated with that role. </a:t>
            </a:r>
          </a:p>
          <a:p>
            <a:endParaRPr lang="en-US" baseline="0" dirty="0" smtClean="0"/>
          </a:p>
          <a:p>
            <a:r>
              <a:rPr lang="en-US" baseline="0" dirty="0" smtClean="0"/>
              <a:t>One of the biggest reasons for rejection of e-FCL packages is that information provided does not match business documents.  It is not uncommon for an organization’s officials to use a different title, in practice, than they hold in the business documents.  The most common example of this is a Chief Executive Officer, or CEO, of a Limited Liability Company, or LLC.  Most LLCs are governed by members or managers and do not designate corporate-style officers, such as a CEO, in their Operating Agreements.  However, the people managing these companies often use the title of CEO because it is more recognizable in the business world.  For the purposes of the KMP List and e-FCL package, an organization must use the official titles recorded in business documents.  If a person’s actual responsibilities do not align with those outlined in the business documents, it may not be possible for DSS to determine when, or if, the organization meets the eligibility requirements for an FCL. </a:t>
            </a:r>
          </a:p>
          <a:p>
            <a:endParaRPr lang="en-US" baseline="0" dirty="0" smtClean="0"/>
          </a:p>
          <a:p>
            <a:r>
              <a:rPr lang="en-US" baseline="0" dirty="0" smtClean="0"/>
              <a:t>Likewise, any positions required on the KMP list that are indicated as required for the organization in its business records must be listed on the KMP list, even if vacant (if this is the case, the position title should be added using the “Add Vacancy” feature).  An example of this is a corporation whose bylaws state that its Board of Directors will consist of 3 Directors but it has only elected 2 Directors.  This corporation would list the 2 elected Directors and make a third Director entry using the “Add Vacancy” feature.  On the other hand, if a corporation’s bylaws state the corporation may have up to 3 Directors, this corporation would enter only the 2 elected Directors on the KMP list.  </a:t>
            </a:r>
          </a:p>
          <a:p>
            <a:endParaRPr lang="en-US" baseline="0" dirty="0" smtClean="0"/>
          </a:p>
          <a:p>
            <a:r>
              <a:rPr lang="en-US" baseline="0" dirty="0" smtClean="0"/>
              <a:t>The FSO, ITPSO, and SMO must be US citizens, employees of the company, and cleared to the level of the FCL. </a:t>
            </a:r>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9</a:t>
            </a:fld>
            <a:endParaRPr lang="en-US" dirty="0"/>
          </a:p>
        </p:txBody>
      </p:sp>
    </p:spTree>
    <p:extLst>
      <p:ext uri="{BB962C8B-B14F-4D97-AF65-F5344CB8AC3E}">
        <p14:creationId xmlns:p14="http://schemas.microsoft.com/office/powerpoint/2010/main" val="126944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 is not enough to say the person will not require access to classified information in order to “exclude” them.  They must also not be in a position that would enable them to adversely impact classified contracts.  The most common example of this is</a:t>
            </a:r>
            <a:r>
              <a:rPr lang="en-US" baseline="0" dirty="0" smtClean="0"/>
              <a:t> a person who is authorized to enter into contracts on behalf of the company. </a:t>
            </a:r>
            <a:endParaRPr lang="en-US" dirty="0" smtClean="0"/>
          </a:p>
          <a:p>
            <a:endParaRPr lang="en-US" dirty="0" smtClean="0"/>
          </a:p>
          <a:p>
            <a:r>
              <a:rPr lang="en-US" dirty="0" smtClean="0"/>
              <a:t>Each organization should make a preliminary identification of </a:t>
            </a:r>
            <a:r>
              <a:rPr lang="en-US" baseline="0" dirty="0" smtClean="0"/>
              <a:t>KMP who may be excluded and prepare, execute, and provide appropriate exclusion resolutions in their e-FCL package. This will be validated through analysis of the complete e-FCL package upon receipt. </a:t>
            </a:r>
          </a:p>
          <a:p>
            <a:endParaRPr lang="en-US" baseline="0" dirty="0" smtClean="0"/>
          </a:p>
          <a:p>
            <a:r>
              <a:rPr lang="en-US" baseline="0" dirty="0" smtClean="0"/>
              <a:t>The decision regarding who must be cleared and who can be effectively excluded as KMPs of a cleared company will take into account the need to keep clearances to a minimum while also operating in the best interest of national security.  Any KMP who requires access to classified information must be cleared regardless of their KMP role. </a:t>
            </a:r>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10</a:t>
            </a:fld>
            <a:endParaRPr lang="en-US" dirty="0"/>
          </a:p>
        </p:txBody>
      </p:sp>
    </p:spTree>
    <p:extLst>
      <p:ext uri="{BB962C8B-B14F-4D97-AF65-F5344CB8AC3E}">
        <p14:creationId xmlns:p14="http://schemas.microsoft.com/office/powerpoint/2010/main" val="126944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BRANCH</a:t>
            </a:r>
            <a:r>
              <a:rPr lang="en-US" baseline="0" dirty="0" smtClean="0"/>
              <a:t> OFFICE or DIVISION is a separate location of an existing legal entity.  Because they are part of the same legal entity, they must have the same legal name.  </a:t>
            </a:r>
          </a:p>
          <a:p>
            <a:endParaRPr lang="en-US" baseline="0" dirty="0" smtClean="0"/>
          </a:p>
          <a:p>
            <a:r>
              <a:rPr lang="en-US" baseline="0" dirty="0" smtClean="0"/>
              <a:t>A BRANCH OFFICE or DIVISION only requires a separate FCL if it will need to be able to safeguard collateral classified information within that office.  If it will need to exclusively safeguard classified information that is not under DSS cognizance, a FCL issued by DSS is not required, but other requirements will need to be met as determined by the organization that does have cognizance.  If no safeguarding is needed at the branch office, administrative security requirements, such as PCL processing and training, are handled by the home office (HOF) via their security program.  </a:t>
            </a:r>
          </a:p>
          <a:p>
            <a:endParaRPr lang="en-US" baseline="0" dirty="0" smtClean="0"/>
          </a:p>
          <a:p>
            <a:r>
              <a:rPr lang="en-US" baseline="0" dirty="0" smtClean="0"/>
              <a:t>For branch offices that do require an FCL: </a:t>
            </a:r>
          </a:p>
          <a:p>
            <a:r>
              <a:rPr lang="en-US" baseline="0" dirty="0" smtClean="0"/>
              <a:t>Home office (HOF) must always be cleared to the same or a higher level as the branch office</a:t>
            </a:r>
          </a:p>
          <a:p>
            <a:endParaRPr lang="en-US" baseline="0" dirty="0" smtClean="0"/>
          </a:p>
          <a:p>
            <a:r>
              <a:rPr lang="en-US" b="1" u="sng" baseline="0" dirty="0" smtClean="0"/>
              <a:t>BUSINESS DOCUMENTS REQUIRED:</a:t>
            </a:r>
          </a:p>
          <a:p>
            <a:r>
              <a:rPr lang="en-US" baseline="0" dirty="0" smtClean="0"/>
              <a:t>Any business records of the legal entity that apply specifically to the branch office, such as meeting minutes establishing a new office location</a:t>
            </a:r>
          </a:p>
          <a:p>
            <a:endParaRPr lang="en-US" baseline="0" dirty="0" smtClean="0"/>
          </a:p>
          <a:p>
            <a:r>
              <a:rPr lang="en-US" baseline="0" dirty="0" smtClean="0"/>
              <a:t>KMP list</a:t>
            </a:r>
          </a:p>
          <a:p>
            <a:endParaRPr lang="en-US" baseline="0" dirty="0" smtClean="0"/>
          </a:p>
          <a:p>
            <a:r>
              <a:rPr lang="en-US" baseline="0" dirty="0" smtClean="0"/>
              <a:t>DD Form 441-1:  Signed by home office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LEGAL ORGANIZATION CHART shows a business entity’s ownership and connections to other business entities.  It is recommended that all business entities provide a legal organization chart, regardless of its simplicity, to show a visual representation of the ownership of the organization. </a:t>
            </a:r>
          </a:p>
          <a:p>
            <a:endParaRPr lang="en-US" baseline="0" dirty="0" smtClean="0"/>
          </a:p>
          <a:p>
            <a:r>
              <a:rPr lang="en-US" b="1" u="sng" baseline="0" dirty="0" smtClean="0"/>
              <a:t>KMP IDENTIFICATION: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SMO (specific to site)</a:t>
            </a:r>
            <a:endParaRPr lang="en-US" dirty="0" smtClean="0"/>
          </a:p>
          <a:p>
            <a:r>
              <a:rPr lang="en-US" baseline="0" dirty="0" smtClean="0"/>
              <a:t>FSO</a:t>
            </a:r>
          </a:p>
          <a:p>
            <a:r>
              <a:rPr lang="en-US" baseline="0" dirty="0" smtClean="0"/>
              <a:t>ITPSO – must be listed on the branch office KMP list even if this is a corporate-wide ITPSO</a:t>
            </a:r>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11</a:t>
            </a:fld>
            <a:endParaRPr lang="en-US" dirty="0"/>
          </a:p>
        </p:txBody>
      </p:sp>
    </p:spTree>
    <p:extLst>
      <p:ext uri="{BB962C8B-B14F-4D97-AF65-F5344CB8AC3E}">
        <p14:creationId xmlns:p14="http://schemas.microsoft.com/office/powerpoint/2010/main" val="376066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5ECD5-784E-4765-88ED-9B432E85A1D8}" type="slidenum">
              <a:rPr lang="en-US" smtClean="0"/>
              <a:t>13</a:t>
            </a:fld>
            <a:endParaRPr lang="en-US" dirty="0"/>
          </a:p>
        </p:txBody>
      </p:sp>
    </p:spTree>
    <p:extLst>
      <p:ext uri="{BB962C8B-B14F-4D97-AF65-F5344CB8AC3E}">
        <p14:creationId xmlns:p14="http://schemas.microsoft.com/office/powerpoint/2010/main" val="2735420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L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912" y="2057400"/>
            <a:ext cx="6918088" cy="2590800"/>
          </a:xfrm>
        </p:spPr>
        <p:txBody>
          <a:bodyPr>
            <a:noAutofit/>
          </a:bodyPr>
          <a:lstStyle>
            <a:lvl1pPr algn="l">
              <a:defRPr sz="3200" b="0" i="0" spc="100" baseline="0">
                <a:solidFill>
                  <a:srgbClr val="FDD600"/>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18538" y="533400"/>
            <a:ext cx="8631442" cy="1066800"/>
          </a:xfrm>
        </p:spPr>
        <p:txBody>
          <a:bodyPr anchor="b">
            <a:normAutofit/>
          </a:bodyPr>
          <a:lstStyle>
            <a:lvl1pPr marL="0" indent="0" algn="l">
              <a:buNone/>
              <a:defRPr sz="1800">
                <a:solidFill>
                  <a:srgbClr val="125C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body text</a:t>
            </a:r>
            <a:endParaRPr lang="en-US" dirty="0"/>
          </a:p>
        </p:txBody>
      </p:sp>
      <p:sp>
        <p:nvSpPr>
          <p:cNvPr id="7" name="Text Placeholder 6"/>
          <p:cNvSpPr>
            <a:spLocks noGrp="1"/>
          </p:cNvSpPr>
          <p:nvPr>
            <p:ph type="body" sz="quarter" idx="10"/>
          </p:nvPr>
        </p:nvSpPr>
        <p:spPr>
          <a:xfrm>
            <a:off x="218538" y="5029200"/>
            <a:ext cx="4191000" cy="914400"/>
          </a:xfrm>
        </p:spPr>
        <p:txBody>
          <a:bodyPr/>
          <a:lstStyle>
            <a:lvl1pPr marL="0" indent="0">
              <a:buNone/>
              <a:defRPr>
                <a:solidFill>
                  <a:srgbClr val="125C7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Box 12"/>
          <p:cNvSpPr txBox="1"/>
          <p:nvPr userDrawn="1"/>
        </p:nvSpPr>
        <p:spPr>
          <a:xfrm>
            <a:off x="0" y="6163575"/>
            <a:ext cx="3276600" cy="685799"/>
          </a:xfrm>
          <a:prstGeom prst="rect">
            <a:avLst/>
          </a:prstGeom>
          <a:noFill/>
          <a:effectLst>
            <a:softEdge rad="12700"/>
          </a:effectLst>
        </p:spPr>
        <p:txBody>
          <a:bodyPr wrap="none" rtlCol="0" anchor="b" anchorCtr="0">
            <a:noAutofit/>
          </a:bodyPr>
          <a:lstStyle/>
          <a:p>
            <a:r>
              <a:rPr lang="en-US" sz="900" b="1" spc="100" baseline="0" dirty="0" smtClean="0">
                <a:solidFill>
                  <a:srgbClr val="135C76"/>
                </a:solidFill>
              </a:rPr>
              <a:t>      DSS Industrial Security Field Operations</a:t>
            </a:r>
            <a:br>
              <a:rPr lang="en-US" sz="900" b="1" spc="100" baseline="0" dirty="0" smtClean="0">
                <a:solidFill>
                  <a:srgbClr val="135C76"/>
                </a:solidFill>
              </a:rPr>
            </a:br>
            <a:endParaRPr lang="en-US" sz="900" b="1" spc="100" baseline="0" dirty="0">
              <a:solidFill>
                <a:srgbClr val="135C76"/>
              </a:solidFill>
            </a:endParaRPr>
          </a:p>
        </p:txBody>
      </p:sp>
      <p:cxnSp>
        <p:nvCxnSpPr>
          <p:cNvPr id="14" name="Straight Connector 13"/>
          <p:cNvCxnSpPr/>
          <p:nvPr userDrawn="1"/>
        </p:nvCxnSpPr>
        <p:spPr>
          <a:xfrm>
            <a:off x="0" y="1939504"/>
            <a:ext cx="9144000" cy="0"/>
          </a:xfrm>
          <a:prstGeom prst="line">
            <a:avLst/>
          </a:prstGeom>
          <a:ln>
            <a:solidFill>
              <a:srgbClr val="DEB549"/>
            </a:solidFill>
          </a:ln>
        </p:spPr>
        <p:style>
          <a:lnRef idx="2">
            <a:schemeClr val="accent1"/>
          </a:lnRef>
          <a:fillRef idx="0">
            <a:schemeClr val="accent1"/>
          </a:fillRef>
          <a:effectRef idx="1">
            <a:schemeClr val="accent1"/>
          </a:effectRef>
          <a:fontRef idx="minor">
            <a:schemeClr val="tx1"/>
          </a:fontRef>
        </p:style>
      </p:cxnSp>
      <p:sp>
        <p:nvSpPr>
          <p:cNvPr id="16" name="Arc 15"/>
          <p:cNvSpPr/>
          <p:nvPr/>
        </p:nvSpPr>
        <p:spPr>
          <a:xfrm rot="669337">
            <a:off x="6921363" y="1833004"/>
            <a:ext cx="646652" cy="3855867"/>
          </a:xfrm>
          <a:prstGeom prst="arc">
            <a:avLst>
              <a:gd name="adj1" fmla="val 16350798"/>
              <a:gd name="adj2" fmla="val 2340915"/>
            </a:avLst>
          </a:prstGeom>
          <a:ln w="19050">
            <a:solidFill>
              <a:srgbClr val="DEB549">
                <a:alpha val="75000"/>
              </a:srgbClr>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Freeform 16"/>
          <p:cNvSpPr/>
          <p:nvPr/>
        </p:nvSpPr>
        <p:spPr>
          <a:xfrm>
            <a:off x="7373199" y="1954404"/>
            <a:ext cx="351693" cy="2105130"/>
          </a:xfrm>
          <a:custGeom>
            <a:avLst/>
            <a:gdLst>
              <a:gd name="connsiteX0" fmla="*/ 0 w 351693"/>
              <a:gd name="connsiteY0" fmla="*/ 10049 h 2105130"/>
              <a:gd name="connsiteX1" fmla="*/ 25121 w 351693"/>
              <a:gd name="connsiteY1" fmla="*/ 150726 h 2105130"/>
              <a:gd name="connsiteX2" fmla="*/ 45218 w 351693"/>
              <a:gd name="connsiteY2" fmla="*/ 241161 h 2105130"/>
              <a:gd name="connsiteX3" fmla="*/ 50242 w 351693"/>
              <a:gd name="connsiteY3" fmla="*/ 296427 h 2105130"/>
              <a:gd name="connsiteX4" fmla="*/ 65315 w 351693"/>
              <a:gd name="connsiteY4" fmla="*/ 376814 h 2105130"/>
              <a:gd name="connsiteX5" fmla="*/ 75363 w 351693"/>
              <a:gd name="connsiteY5" fmla="*/ 442128 h 2105130"/>
              <a:gd name="connsiteX6" fmla="*/ 80387 w 351693"/>
              <a:gd name="connsiteY6" fmla="*/ 527539 h 2105130"/>
              <a:gd name="connsiteX7" fmla="*/ 85411 w 351693"/>
              <a:gd name="connsiteY7" fmla="*/ 643095 h 2105130"/>
              <a:gd name="connsiteX8" fmla="*/ 95460 w 351693"/>
              <a:gd name="connsiteY8" fmla="*/ 728506 h 2105130"/>
              <a:gd name="connsiteX9" fmla="*/ 100484 w 351693"/>
              <a:gd name="connsiteY9" fmla="*/ 874207 h 2105130"/>
              <a:gd name="connsiteX10" fmla="*/ 110532 w 351693"/>
              <a:gd name="connsiteY10" fmla="*/ 1070150 h 2105130"/>
              <a:gd name="connsiteX11" fmla="*/ 115556 w 351693"/>
              <a:gd name="connsiteY11" fmla="*/ 1160585 h 2105130"/>
              <a:gd name="connsiteX12" fmla="*/ 115556 w 351693"/>
              <a:gd name="connsiteY12" fmla="*/ 1301262 h 2105130"/>
              <a:gd name="connsiteX13" fmla="*/ 110532 w 351693"/>
              <a:gd name="connsiteY13" fmla="*/ 1436915 h 2105130"/>
              <a:gd name="connsiteX14" fmla="*/ 95460 w 351693"/>
              <a:gd name="connsiteY14" fmla="*/ 1582616 h 2105130"/>
              <a:gd name="connsiteX15" fmla="*/ 85411 w 351693"/>
              <a:gd name="connsiteY15" fmla="*/ 1703196 h 2105130"/>
              <a:gd name="connsiteX16" fmla="*/ 75363 w 351693"/>
              <a:gd name="connsiteY16" fmla="*/ 1853921 h 2105130"/>
              <a:gd name="connsiteX17" fmla="*/ 70339 w 351693"/>
              <a:gd name="connsiteY17" fmla="*/ 1994598 h 2105130"/>
              <a:gd name="connsiteX18" fmla="*/ 45218 w 351693"/>
              <a:gd name="connsiteY18" fmla="*/ 2074985 h 2105130"/>
              <a:gd name="connsiteX19" fmla="*/ 140677 w 351693"/>
              <a:gd name="connsiteY19" fmla="*/ 2105130 h 2105130"/>
              <a:gd name="connsiteX20" fmla="*/ 266282 w 351693"/>
              <a:gd name="connsiteY20" fmla="*/ 1482132 h 2105130"/>
              <a:gd name="connsiteX21" fmla="*/ 276330 w 351693"/>
              <a:gd name="connsiteY21" fmla="*/ 1346480 h 2105130"/>
              <a:gd name="connsiteX22" fmla="*/ 306475 w 351693"/>
              <a:gd name="connsiteY22" fmla="*/ 1110343 h 2105130"/>
              <a:gd name="connsiteX23" fmla="*/ 336620 w 351693"/>
              <a:gd name="connsiteY23" fmla="*/ 828989 h 2105130"/>
              <a:gd name="connsiteX24" fmla="*/ 351693 w 351693"/>
              <a:gd name="connsiteY24" fmla="*/ 628022 h 2105130"/>
              <a:gd name="connsiteX25" fmla="*/ 351693 w 351693"/>
              <a:gd name="connsiteY25" fmla="*/ 411983 h 2105130"/>
              <a:gd name="connsiteX26" fmla="*/ 346668 w 351693"/>
              <a:gd name="connsiteY26" fmla="*/ 175847 h 2105130"/>
              <a:gd name="connsiteX27" fmla="*/ 336620 w 351693"/>
              <a:gd name="connsiteY27" fmla="*/ 75363 h 2105130"/>
              <a:gd name="connsiteX28" fmla="*/ 301451 w 351693"/>
              <a:gd name="connsiteY28" fmla="*/ 0 h 2105130"/>
              <a:gd name="connsiteX29" fmla="*/ 0 w 351693"/>
              <a:gd name="connsiteY29" fmla="*/ 10049 h 210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1693" h="2105130">
                <a:moveTo>
                  <a:pt x="0" y="10049"/>
                </a:moveTo>
                <a:lnTo>
                  <a:pt x="25121" y="150726"/>
                </a:lnTo>
                <a:lnTo>
                  <a:pt x="45218" y="241161"/>
                </a:lnTo>
                <a:lnTo>
                  <a:pt x="50242" y="296427"/>
                </a:lnTo>
                <a:lnTo>
                  <a:pt x="65315" y="376814"/>
                </a:lnTo>
                <a:lnTo>
                  <a:pt x="75363" y="442128"/>
                </a:lnTo>
                <a:lnTo>
                  <a:pt x="80387" y="527539"/>
                </a:lnTo>
                <a:lnTo>
                  <a:pt x="85411" y="643095"/>
                </a:lnTo>
                <a:lnTo>
                  <a:pt x="95460" y="728506"/>
                </a:lnTo>
                <a:lnTo>
                  <a:pt x="100484" y="874207"/>
                </a:lnTo>
                <a:lnTo>
                  <a:pt x="110532" y="1070150"/>
                </a:lnTo>
                <a:lnTo>
                  <a:pt x="115556" y="1160585"/>
                </a:lnTo>
                <a:lnTo>
                  <a:pt x="115556" y="1301262"/>
                </a:lnTo>
                <a:lnTo>
                  <a:pt x="110532" y="1436915"/>
                </a:lnTo>
                <a:lnTo>
                  <a:pt x="95460" y="1582616"/>
                </a:lnTo>
                <a:lnTo>
                  <a:pt x="85411" y="1703196"/>
                </a:lnTo>
                <a:lnTo>
                  <a:pt x="75363" y="1853921"/>
                </a:lnTo>
                <a:lnTo>
                  <a:pt x="70339" y="1994598"/>
                </a:lnTo>
                <a:lnTo>
                  <a:pt x="45218" y="2074985"/>
                </a:lnTo>
                <a:lnTo>
                  <a:pt x="140677" y="2105130"/>
                </a:lnTo>
                <a:lnTo>
                  <a:pt x="266282" y="1482132"/>
                </a:lnTo>
                <a:lnTo>
                  <a:pt x="276330" y="1346480"/>
                </a:lnTo>
                <a:lnTo>
                  <a:pt x="306475" y="1110343"/>
                </a:lnTo>
                <a:lnTo>
                  <a:pt x="336620" y="828989"/>
                </a:lnTo>
                <a:lnTo>
                  <a:pt x="351693" y="628022"/>
                </a:lnTo>
                <a:lnTo>
                  <a:pt x="351693" y="411983"/>
                </a:lnTo>
                <a:lnTo>
                  <a:pt x="346668" y="175847"/>
                </a:lnTo>
                <a:lnTo>
                  <a:pt x="336620" y="75363"/>
                </a:lnTo>
                <a:lnTo>
                  <a:pt x="301451" y="0"/>
                </a:lnTo>
                <a:lnTo>
                  <a:pt x="0" y="10049"/>
                </a:lnTo>
                <a:close/>
              </a:path>
            </a:pathLst>
          </a:custGeom>
          <a:solidFill>
            <a:srgbClr val="DEB549">
              <a:alpha val="3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Arc 17"/>
          <p:cNvSpPr/>
          <p:nvPr userDrawn="1"/>
        </p:nvSpPr>
        <p:spPr>
          <a:xfrm rot="180176">
            <a:off x="6927808" y="1842458"/>
            <a:ext cx="538693" cy="3562808"/>
          </a:xfrm>
          <a:prstGeom prst="arc">
            <a:avLst>
              <a:gd name="adj1" fmla="val 16394925"/>
              <a:gd name="adj2" fmla="val 3416636"/>
            </a:avLst>
          </a:prstGeom>
          <a:ln w="19050">
            <a:solidFill>
              <a:srgbClr val="DEB549">
                <a:alpha val="75000"/>
              </a:srgbClr>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Oval 20"/>
          <p:cNvSpPr/>
          <p:nvPr userDrawn="1"/>
        </p:nvSpPr>
        <p:spPr>
          <a:xfrm>
            <a:off x="6781800" y="4019548"/>
            <a:ext cx="996895" cy="996895"/>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3"/>
          <p:cNvSpPr>
            <a:spLocks noGrp="1"/>
          </p:cNvSpPr>
          <p:nvPr>
            <p:ph type="ftr" sz="quarter" idx="3"/>
          </p:nvPr>
        </p:nvSpPr>
        <p:spPr>
          <a:xfrm>
            <a:off x="3124200" y="6372111"/>
            <a:ext cx="2895600" cy="365125"/>
          </a:xfrm>
          <a:prstGeom prst="rect">
            <a:avLst/>
          </a:prstGeom>
        </p:spPr>
        <p:txBody>
          <a:bodyPr vert="horz" lIns="45720" tIns="45720" rIns="45720" bIns="45720" rtlCol="0" anchor="b"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4276336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Horiz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371600"/>
            <a:ext cx="6477000" cy="369887"/>
          </a:xfrm>
        </p:spPr>
        <p:txBody>
          <a:bodyPr anchor="t" anchorCtr="0">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1782761"/>
            <a:ext cx="6477000" cy="2194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2"/>
          <p:cNvSpPr>
            <a:spLocks noGrp="1"/>
          </p:cNvSpPr>
          <p:nvPr>
            <p:ph type="body" idx="12"/>
          </p:nvPr>
        </p:nvSpPr>
        <p:spPr>
          <a:xfrm>
            <a:off x="1219200" y="4023679"/>
            <a:ext cx="6477000" cy="369887"/>
          </a:xfrm>
        </p:spPr>
        <p:txBody>
          <a:bodyPr anchor="t" anchorCtr="0">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3"/>
          </p:nvPr>
        </p:nvSpPr>
        <p:spPr>
          <a:xfrm>
            <a:off x="1219200" y="4434840"/>
            <a:ext cx="6477000" cy="2194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13"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3401798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with 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904" y="1461448"/>
            <a:ext cx="4480560" cy="369887"/>
          </a:xfrm>
        </p:spPr>
        <p:txBody>
          <a:bodyPr anchor="t" anchorCtr="0">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8896" y="1809794"/>
            <a:ext cx="4480560" cy="210312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7240" y="1461448"/>
            <a:ext cx="4480560" cy="369887"/>
          </a:xfrm>
        </p:spPr>
        <p:txBody>
          <a:bodyPr anchor="t" anchorCtr="0">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7240" y="1809794"/>
            <a:ext cx="4480560" cy="210312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2"/>
          <p:cNvSpPr>
            <a:spLocks noGrp="1"/>
          </p:cNvSpPr>
          <p:nvPr>
            <p:ph type="body" idx="12"/>
          </p:nvPr>
        </p:nvSpPr>
        <p:spPr>
          <a:xfrm>
            <a:off x="48896" y="4049713"/>
            <a:ext cx="4480560" cy="369887"/>
          </a:xfrm>
        </p:spPr>
        <p:txBody>
          <a:bodyPr anchor="t" anchorCtr="0">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3"/>
          </p:nvPr>
        </p:nvSpPr>
        <p:spPr>
          <a:xfrm>
            <a:off x="48896" y="4378986"/>
            <a:ext cx="4480560" cy="210312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4"/>
          </p:nvPr>
        </p:nvSpPr>
        <p:spPr>
          <a:xfrm>
            <a:off x="4587240" y="4049713"/>
            <a:ext cx="4480560" cy="369887"/>
          </a:xfrm>
        </p:spPr>
        <p:txBody>
          <a:bodyPr anchor="t" anchorCtr="0">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15"/>
          </p:nvPr>
        </p:nvSpPr>
        <p:spPr>
          <a:xfrm>
            <a:off x="4587240" y="4378986"/>
            <a:ext cx="4480560" cy="210312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4" name="Straight Connector 13"/>
          <p:cNvCxnSpPr/>
          <p:nvPr userDrawn="1"/>
        </p:nvCxnSpPr>
        <p:spPr>
          <a:xfrm flipV="1">
            <a:off x="4572000" y="1524000"/>
            <a:ext cx="0" cy="4968875"/>
          </a:xfrm>
          <a:prstGeom prst="line">
            <a:avLst/>
          </a:prstGeom>
          <a:ln>
            <a:solidFill>
              <a:srgbClr val="125C76"/>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rot="16200000" flipV="1">
            <a:off x="4572000" y="-373040"/>
            <a:ext cx="0" cy="8686800"/>
          </a:xfrm>
          <a:prstGeom prst="line">
            <a:avLst/>
          </a:prstGeom>
          <a:ln>
            <a:solidFill>
              <a:srgbClr val="125C76"/>
            </a:solidFill>
          </a:ln>
        </p:spPr>
        <p:style>
          <a:lnRef idx="2">
            <a:schemeClr val="accent1"/>
          </a:lnRef>
          <a:fillRef idx="0">
            <a:schemeClr val="accent1"/>
          </a:fillRef>
          <a:effectRef idx="1">
            <a:schemeClr val="accent1"/>
          </a:effectRef>
          <a:fontRef idx="minor">
            <a:schemeClr val="tx1"/>
          </a:fontRef>
        </p:style>
      </p:cxnSp>
      <p:sp>
        <p:nvSpPr>
          <p:cNvPr id="17" name="Slide Number Placeholder 3"/>
          <p:cNvSpPr>
            <a:spLocks noGrp="1"/>
          </p:cNvSpPr>
          <p:nvPr>
            <p:ph type="sldNum" sz="quarter" idx="16"/>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18" name="Footer Placeholder 3"/>
          <p:cNvSpPr>
            <a:spLocks noGrp="1"/>
          </p:cNvSpPr>
          <p:nvPr>
            <p:ph type="ftr" sz="quarter" idx="17"/>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39761325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7"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33622311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7"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10890058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8"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30257195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25C76"/>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656795"/>
            <a:ext cx="5486400" cy="3070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9"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21110833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4811" y="1600202"/>
            <a:ext cx="8897440" cy="48005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8"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3525604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5706"/>
            <a:ext cx="2057400" cy="4520459"/>
          </a:xfrm>
        </p:spPr>
        <p:txBody>
          <a:bodyPr vert="eaVert"/>
          <a:lstStyle>
            <a:lvl1pPr>
              <a:defRPr>
                <a:solidFill>
                  <a:srgbClr val="37609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5706"/>
            <a:ext cx="6019800" cy="4520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p:nvSpPr>
        <p:spPr>
          <a:xfrm>
            <a:off x="1066800" y="6372447"/>
            <a:ext cx="1752600" cy="369332"/>
          </a:xfrm>
          <a:prstGeom prst="rect">
            <a:avLst/>
          </a:prstGeom>
          <a:noFill/>
        </p:spPr>
        <p:txBody>
          <a:bodyPr wrap="square" rtlCol="0">
            <a:spAutoFit/>
          </a:bodyPr>
          <a:lstStyle/>
          <a:p>
            <a:endParaRPr lang="en-US" dirty="0">
              <a:solidFill>
                <a:prstClr val="black"/>
              </a:solidFill>
            </a:endParaRPr>
          </a:p>
        </p:txBody>
      </p:sp>
      <p:sp>
        <p:nvSpPr>
          <p:cNvPr id="9"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10"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26343765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DevTool-DoNotUse">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9" y="2365377"/>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chemeClr val="tx1"/>
              </a:buClr>
              <a:buSzPct val="80000"/>
              <a:buFont typeface="Wingdings" pitchFamily="2" charset="2"/>
              <a:buNone/>
              <a:defRPr/>
            </a:pPr>
            <a:endParaRPr lang="en-US" b="1" dirty="0">
              <a:cs typeface="+mn-cs"/>
            </a:endParaRPr>
          </a:p>
        </p:txBody>
      </p:sp>
      <p:sp>
        <p:nvSpPr>
          <p:cNvPr id="5" name="Text Placeholder 7"/>
          <p:cNvSpPr>
            <a:spLocks noGrp="1"/>
          </p:cNvSpPr>
          <p:nvPr>
            <p:ph type="body" sz="quarter" idx="10" hasCustomPrompt="1"/>
          </p:nvPr>
        </p:nvSpPr>
        <p:spPr>
          <a:xfrm>
            <a:off x="2889503" y="3081528"/>
            <a:ext cx="3968497" cy="1771462"/>
          </a:xfrm>
          <a:solidFill>
            <a:schemeClr val="accent2"/>
          </a:solidFill>
        </p:spPr>
        <p:txBody>
          <a:bodyPr lIns="73152" rIns="73152" anchor="ctr" anchorCtr="1"/>
          <a:lstStyle>
            <a:lvl1pPr marL="0" indent="0" algn="ctr">
              <a:buNone/>
              <a:defRPr sz="3600" b="1" baseline="0"/>
            </a:lvl1pPr>
          </a:lstStyle>
          <a:p>
            <a:pPr lvl="0"/>
            <a:r>
              <a:rPr lang="en-US" dirty="0" smtClean="0"/>
              <a:t>DO NOT USE </a:t>
            </a:r>
            <a:br>
              <a:rPr lang="en-US" dirty="0" smtClean="0"/>
            </a:br>
            <a:r>
              <a:rPr lang="en-US" dirty="0" smtClean="0"/>
              <a:t>THIS LAYOUT</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00800" y="-38100"/>
            <a:ext cx="2743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rc 13"/>
          <p:cNvSpPr/>
          <p:nvPr userDrawn="1"/>
        </p:nvSpPr>
        <p:spPr>
          <a:xfrm rot="669337">
            <a:off x="6921363" y="1833004"/>
            <a:ext cx="646652" cy="3855867"/>
          </a:xfrm>
          <a:prstGeom prst="arc">
            <a:avLst>
              <a:gd name="adj1" fmla="val 16350798"/>
              <a:gd name="adj2" fmla="val 2340915"/>
            </a:avLst>
          </a:prstGeom>
          <a:ln w="19050">
            <a:solidFill>
              <a:srgbClr val="DEB549">
                <a:alpha val="75000"/>
              </a:srgbClr>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Freeform 14"/>
          <p:cNvSpPr/>
          <p:nvPr userDrawn="1"/>
        </p:nvSpPr>
        <p:spPr>
          <a:xfrm>
            <a:off x="7373199" y="1954404"/>
            <a:ext cx="351693" cy="2105130"/>
          </a:xfrm>
          <a:custGeom>
            <a:avLst/>
            <a:gdLst>
              <a:gd name="connsiteX0" fmla="*/ 0 w 351693"/>
              <a:gd name="connsiteY0" fmla="*/ 10049 h 2105130"/>
              <a:gd name="connsiteX1" fmla="*/ 25121 w 351693"/>
              <a:gd name="connsiteY1" fmla="*/ 150726 h 2105130"/>
              <a:gd name="connsiteX2" fmla="*/ 45218 w 351693"/>
              <a:gd name="connsiteY2" fmla="*/ 241161 h 2105130"/>
              <a:gd name="connsiteX3" fmla="*/ 50242 w 351693"/>
              <a:gd name="connsiteY3" fmla="*/ 296427 h 2105130"/>
              <a:gd name="connsiteX4" fmla="*/ 65315 w 351693"/>
              <a:gd name="connsiteY4" fmla="*/ 376814 h 2105130"/>
              <a:gd name="connsiteX5" fmla="*/ 75363 w 351693"/>
              <a:gd name="connsiteY5" fmla="*/ 442128 h 2105130"/>
              <a:gd name="connsiteX6" fmla="*/ 80387 w 351693"/>
              <a:gd name="connsiteY6" fmla="*/ 527539 h 2105130"/>
              <a:gd name="connsiteX7" fmla="*/ 85411 w 351693"/>
              <a:gd name="connsiteY7" fmla="*/ 643095 h 2105130"/>
              <a:gd name="connsiteX8" fmla="*/ 95460 w 351693"/>
              <a:gd name="connsiteY8" fmla="*/ 728506 h 2105130"/>
              <a:gd name="connsiteX9" fmla="*/ 100484 w 351693"/>
              <a:gd name="connsiteY9" fmla="*/ 874207 h 2105130"/>
              <a:gd name="connsiteX10" fmla="*/ 110532 w 351693"/>
              <a:gd name="connsiteY10" fmla="*/ 1070150 h 2105130"/>
              <a:gd name="connsiteX11" fmla="*/ 115556 w 351693"/>
              <a:gd name="connsiteY11" fmla="*/ 1160585 h 2105130"/>
              <a:gd name="connsiteX12" fmla="*/ 115556 w 351693"/>
              <a:gd name="connsiteY12" fmla="*/ 1301262 h 2105130"/>
              <a:gd name="connsiteX13" fmla="*/ 110532 w 351693"/>
              <a:gd name="connsiteY13" fmla="*/ 1436915 h 2105130"/>
              <a:gd name="connsiteX14" fmla="*/ 95460 w 351693"/>
              <a:gd name="connsiteY14" fmla="*/ 1582616 h 2105130"/>
              <a:gd name="connsiteX15" fmla="*/ 85411 w 351693"/>
              <a:gd name="connsiteY15" fmla="*/ 1703196 h 2105130"/>
              <a:gd name="connsiteX16" fmla="*/ 75363 w 351693"/>
              <a:gd name="connsiteY16" fmla="*/ 1853921 h 2105130"/>
              <a:gd name="connsiteX17" fmla="*/ 70339 w 351693"/>
              <a:gd name="connsiteY17" fmla="*/ 1994598 h 2105130"/>
              <a:gd name="connsiteX18" fmla="*/ 45218 w 351693"/>
              <a:gd name="connsiteY18" fmla="*/ 2074985 h 2105130"/>
              <a:gd name="connsiteX19" fmla="*/ 140677 w 351693"/>
              <a:gd name="connsiteY19" fmla="*/ 2105130 h 2105130"/>
              <a:gd name="connsiteX20" fmla="*/ 266282 w 351693"/>
              <a:gd name="connsiteY20" fmla="*/ 1482132 h 2105130"/>
              <a:gd name="connsiteX21" fmla="*/ 276330 w 351693"/>
              <a:gd name="connsiteY21" fmla="*/ 1346480 h 2105130"/>
              <a:gd name="connsiteX22" fmla="*/ 306475 w 351693"/>
              <a:gd name="connsiteY22" fmla="*/ 1110343 h 2105130"/>
              <a:gd name="connsiteX23" fmla="*/ 336620 w 351693"/>
              <a:gd name="connsiteY23" fmla="*/ 828989 h 2105130"/>
              <a:gd name="connsiteX24" fmla="*/ 351693 w 351693"/>
              <a:gd name="connsiteY24" fmla="*/ 628022 h 2105130"/>
              <a:gd name="connsiteX25" fmla="*/ 351693 w 351693"/>
              <a:gd name="connsiteY25" fmla="*/ 411983 h 2105130"/>
              <a:gd name="connsiteX26" fmla="*/ 346668 w 351693"/>
              <a:gd name="connsiteY26" fmla="*/ 175847 h 2105130"/>
              <a:gd name="connsiteX27" fmla="*/ 336620 w 351693"/>
              <a:gd name="connsiteY27" fmla="*/ 75363 h 2105130"/>
              <a:gd name="connsiteX28" fmla="*/ 301451 w 351693"/>
              <a:gd name="connsiteY28" fmla="*/ 0 h 2105130"/>
              <a:gd name="connsiteX29" fmla="*/ 0 w 351693"/>
              <a:gd name="connsiteY29" fmla="*/ 10049 h 210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1693" h="2105130">
                <a:moveTo>
                  <a:pt x="0" y="10049"/>
                </a:moveTo>
                <a:lnTo>
                  <a:pt x="25121" y="150726"/>
                </a:lnTo>
                <a:lnTo>
                  <a:pt x="45218" y="241161"/>
                </a:lnTo>
                <a:lnTo>
                  <a:pt x="50242" y="296427"/>
                </a:lnTo>
                <a:lnTo>
                  <a:pt x="65315" y="376814"/>
                </a:lnTo>
                <a:lnTo>
                  <a:pt x="75363" y="442128"/>
                </a:lnTo>
                <a:lnTo>
                  <a:pt x="80387" y="527539"/>
                </a:lnTo>
                <a:lnTo>
                  <a:pt x="85411" y="643095"/>
                </a:lnTo>
                <a:lnTo>
                  <a:pt x="95460" y="728506"/>
                </a:lnTo>
                <a:lnTo>
                  <a:pt x="100484" y="874207"/>
                </a:lnTo>
                <a:lnTo>
                  <a:pt x="110532" y="1070150"/>
                </a:lnTo>
                <a:lnTo>
                  <a:pt x="115556" y="1160585"/>
                </a:lnTo>
                <a:lnTo>
                  <a:pt x="115556" y="1301262"/>
                </a:lnTo>
                <a:lnTo>
                  <a:pt x="110532" y="1436915"/>
                </a:lnTo>
                <a:lnTo>
                  <a:pt x="95460" y="1582616"/>
                </a:lnTo>
                <a:lnTo>
                  <a:pt x="85411" y="1703196"/>
                </a:lnTo>
                <a:lnTo>
                  <a:pt x="75363" y="1853921"/>
                </a:lnTo>
                <a:lnTo>
                  <a:pt x="70339" y="1994598"/>
                </a:lnTo>
                <a:lnTo>
                  <a:pt x="45218" y="2074985"/>
                </a:lnTo>
                <a:lnTo>
                  <a:pt x="140677" y="2105130"/>
                </a:lnTo>
                <a:lnTo>
                  <a:pt x="266282" y="1482132"/>
                </a:lnTo>
                <a:lnTo>
                  <a:pt x="276330" y="1346480"/>
                </a:lnTo>
                <a:lnTo>
                  <a:pt x="306475" y="1110343"/>
                </a:lnTo>
                <a:lnTo>
                  <a:pt x="336620" y="828989"/>
                </a:lnTo>
                <a:lnTo>
                  <a:pt x="351693" y="628022"/>
                </a:lnTo>
                <a:lnTo>
                  <a:pt x="351693" y="411983"/>
                </a:lnTo>
                <a:lnTo>
                  <a:pt x="346668" y="175847"/>
                </a:lnTo>
                <a:lnTo>
                  <a:pt x="336620" y="75363"/>
                </a:lnTo>
                <a:lnTo>
                  <a:pt x="301451" y="0"/>
                </a:lnTo>
                <a:lnTo>
                  <a:pt x="0" y="10049"/>
                </a:lnTo>
                <a:close/>
              </a:path>
            </a:pathLst>
          </a:custGeom>
          <a:solidFill>
            <a:srgbClr val="DEB549">
              <a:alpha val="3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Arc 15"/>
          <p:cNvSpPr/>
          <p:nvPr userDrawn="1"/>
        </p:nvSpPr>
        <p:spPr>
          <a:xfrm rot="180176">
            <a:off x="6927808" y="1842458"/>
            <a:ext cx="538693" cy="3562808"/>
          </a:xfrm>
          <a:prstGeom prst="arc">
            <a:avLst>
              <a:gd name="adj1" fmla="val 16394925"/>
              <a:gd name="adj2" fmla="val 3416636"/>
            </a:avLst>
          </a:prstGeom>
          <a:ln w="19050">
            <a:solidFill>
              <a:srgbClr val="DEB549">
                <a:alpha val="75000"/>
              </a:srgbClr>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Oval 16"/>
          <p:cNvSpPr/>
          <p:nvPr userDrawn="1"/>
        </p:nvSpPr>
        <p:spPr>
          <a:xfrm>
            <a:off x="6781800" y="4019548"/>
            <a:ext cx="996895" cy="996895"/>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12"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13516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912" y="2057400"/>
            <a:ext cx="6918088" cy="2590800"/>
          </a:xfrm>
        </p:spPr>
        <p:txBody>
          <a:bodyPr>
            <a:noAutofit/>
          </a:bodyPr>
          <a:lstStyle>
            <a:lvl1pPr algn="l">
              <a:defRPr sz="3200" b="0" i="0" spc="100" baseline="0">
                <a:solidFill>
                  <a:srgbClr val="FDD600"/>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18538" y="533400"/>
            <a:ext cx="8631442" cy="1066800"/>
          </a:xfrm>
        </p:spPr>
        <p:txBody>
          <a:bodyPr anchor="b">
            <a:normAutofit/>
          </a:bodyPr>
          <a:lstStyle>
            <a:lvl1pPr marL="0" indent="0" algn="l">
              <a:buNone/>
              <a:defRPr sz="1800">
                <a:solidFill>
                  <a:srgbClr val="125C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body text</a:t>
            </a:r>
            <a:endParaRPr lang="en-US" dirty="0"/>
          </a:p>
        </p:txBody>
      </p:sp>
      <p:sp>
        <p:nvSpPr>
          <p:cNvPr id="5" name="Footer Placeholder 3"/>
          <p:cNvSpPr>
            <a:spLocks noGrp="1"/>
          </p:cNvSpPr>
          <p:nvPr>
            <p:ph type="ftr" sz="quarter" idx="3"/>
          </p:nvPr>
        </p:nvSpPr>
        <p:spPr>
          <a:xfrm>
            <a:off x="3124200" y="6372111"/>
            <a:ext cx="2895600" cy="365125"/>
          </a:xfrm>
          <a:prstGeom prst="rect">
            <a:avLst/>
          </a:prstGeom>
        </p:spPr>
        <p:txBody>
          <a:bodyPr vert="horz" lIns="45720" tIns="45720" rIns="45720" bIns="45720" rtlCol="0" anchor="b" anchorCtr="0"/>
          <a:lstStyle>
            <a:lvl1pPr algn="ctr">
              <a:defRPr sz="1100">
                <a:solidFill>
                  <a:schemeClr val="tx1">
                    <a:tint val="75000"/>
                  </a:schemeClr>
                </a:solidFill>
              </a:defRPr>
            </a:lvl1pPr>
          </a:lstStyle>
          <a:p>
            <a:r>
              <a:rPr lang="en-US" dirty="0" smtClean="0">
                <a:solidFill>
                  <a:prstClr val="black">
                    <a:tint val="75000"/>
                  </a:prstClr>
                </a:solidFill>
              </a:rPr>
              <a:t>UNCLASSIFIED</a:t>
            </a:r>
            <a:endParaRPr lang="en-US" dirty="0">
              <a:solidFill>
                <a:prstClr val="black">
                  <a:tint val="75000"/>
                </a:prstClr>
              </a:solidFill>
            </a:endParaRPr>
          </a:p>
        </p:txBody>
      </p:sp>
      <p:sp>
        <p:nvSpPr>
          <p:cNvPr id="7" name="Text Placeholder 6"/>
          <p:cNvSpPr>
            <a:spLocks noGrp="1"/>
          </p:cNvSpPr>
          <p:nvPr>
            <p:ph type="body" sz="quarter" idx="10"/>
          </p:nvPr>
        </p:nvSpPr>
        <p:spPr>
          <a:xfrm>
            <a:off x="218538" y="5029200"/>
            <a:ext cx="4191000" cy="914400"/>
          </a:xfrm>
        </p:spPr>
        <p:txBody>
          <a:bodyPr/>
          <a:lstStyle>
            <a:lvl1pPr marL="0" indent="0">
              <a:buNone/>
              <a:defRPr>
                <a:solidFill>
                  <a:srgbClr val="125C7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TextBox 12"/>
          <p:cNvSpPr txBox="1"/>
          <p:nvPr userDrawn="1"/>
        </p:nvSpPr>
        <p:spPr>
          <a:xfrm>
            <a:off x="0" y="6163575"/>
            <a:ext cx="3276600" cy="685799"/>
          </a:xfrm>
          <a:prstGeom prst="rect">
            <a:avLst/>
          </a:prstGeom>
          <a:noFill/>
          <a:effectLst>
            <a:softEdge rad="12700"/>
          </a:effectLst>
        </p:spPr>
        <p:txBody>
          <a:bodyPr wrap="none" rtlCol="0" anchor="b" anchorCtr="0">
            <a:noAutofit/>
          </a:bodyPr>
          <a:lstStyle/>
          <a:p>
            <a:r>
              <a:rPr lang="en-US" sz="900" b="1" spc="100" baseline="0" dirty="0" smtClean="0">
                <a:solidFill>
                  <a:srgbClr val="135C76"/>
                </a:solidFill>
              </a:rPr>
              <a:t>      DSS Industrial Security Field Operations</a:t>
            </a:r>
            <a:br>
              <a:rPr lang="en-US" sz="900" b="1" spc="100" baseline="0" dirty="0" smtClean="0">
                <a:solidFill>
                  <a:srgbClr val="135C76"/>
                </a:solidFill>
              </a:rPr>
            </a:br>
            <a:endParaRPr lang="en-US" sz="900" b="1" spc="100" baseline="0" dirty="0">
              <a:solidFill>
                <a:srgbClr val="135C76"/>
              </a:solidFill>
            </a:endParaRPr>
          </a:p>
        </p:txBody>
      </p:sp>
      <p:cxnSp>
        <p:nvCxnSpPr>
          <p:cNvPr id="14" name="Straight Connector 13"/>
          <p:cNvCxnSpPr/>
          <p:nvPr userDrawn="1"/>
        </p:nvCxnSpPr>
        <p:spPr>
          <a:xfrm>
            <a:off x="0" y="1939504"/>
            <a:ext cx="9144000" cy="0"/>
          </a:xfrm>
          <a:prstGeom prst="line">
            <a:avLst/>
          </a:prstGeom>
          <a:ln>
            <a:solidFill>
              <a:srgbClr val="DEB549"/>
            </a:solidFill>
          </a:ln>
        </p:spPr>
        <p:style>
          <a:lnRef idx="2">
            <a:schemeClr val="accent1"/>
          </a:lnRef>
          <a:fillRef idx="0">
            <a:schemeClr val="accent1"/>
          </a:fillRef>
          <a:effectRef idx="1">
            <a:schemeClr val="accent1"/>
          </a:effectRef>
          <a:fontRef idx="minor">
            <a:schemeClr val="tx1"/>
          </a:fontRef>
        </p:style>
      </p:cxnSp>
      <p:sp>
        <p:nvSpPr>
          <p:cNvPr id="16" name="Arc 15"/>
          <p:cNvSpPr/>
          <p:nvPr/>
        </p:nvSpPr>
        <p:spPr>
          <a:xfrm rot="669337">
            <a:off x="6921363" y="1833004"/>
            <a:ext cx="646652" cy="3855867"/>
          </a:xfrm>
          <a:prstGeom prst="arc">
            <a:avLst>
              <a:gd name="adj1" fmla="val 16350798"/>
              <a:gd name="adj2" fmla="val 2340915"/>
            </a:avLst>
          </a:prstGeom>
          <a:ln w="19050">
            <a:solidFill>
              <a:srgbClr val="DEB549">
                <a:alpha val="75000"/>
              </a:srgbClr>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Freeform 16"/>
          <p:cNvSpPr/>
          <p:nvPr/>
        </p:nvSpPr>
        <p:spPr>
          <a:xfrm>
            <a:off x="7373199" y="1954404"/>
            <a:ext cx="351693" cy="2105130"/>
          </a:xfrm>
          <a:custGeom>
            <a:avLst/>
            <a:gdLst>
              <a:gd name="connsiteX0" fmla="*/ 0 w 351693"/>
              <a:gd name="connsiteY0" fmla="*/ 10049 h 2105130"/>
              <a:gd name="connsiteX1" fmla="*/ 25121 w 351693"/>
              <a:gd name="connsiteY1" fmla="*/ 150726 h 2105130"/>
              <a:gd name="connsiteX2" fmla="*/ 45218 w 351693"/>
              <a:gd name="connsiteY2" fmla="*/ 241161 h 2105130"/>
              <a:gd name="connsiteX3" fmla="*/ 50242 w 351693"/>
              <a:gd name="connsiteY3" fmla="*/ 296427 h 2105130"/>
              <a:gd name="connsiteX4" fmla="*/ 65315 w 351693"/>
              <a:gd name="connsiteY4" fmla="*/ 376814 h 2105130"/>
              <a:gd name="connsiteX5" fmla="*/ 75363 w 351693"/>
              <a:gd name="connsiteY5" fmla="*/ 442128 h 2105130"/>
              <a:gd name="connsiteX6" fmla="*/ 80387 w 351693"/>
              <a:gd name="connsiteY6" fmla="*/ 527539 h 2105130"/>
              <a:gd name="connsiteX7" fmla="*/ 85411 w 351693"/>
              <a:gd name="connsiteY7" fmla="*/ 643095 h 2105130"/>
              <a:gd name="connsiteX8" fmla="*/ 95460 w 351693"/>
              <a:gd name="connsiteY8" fmla="*/ 728506 h 2105130"/>
              <a:gd name="connsiteX9" fmla="*/ 100484 w 351693"/>
              <a:gd name="connsiteY9" fmla="*/ 874207 h 2105130"/>
              <a:gd name="connsiteX10" fmla="*/ 110532 w 351693"/>
              <a:gd name="connsiteY10" fmla="*/ 1070150 h 2105130"/>
              <a:gd name="connsiteX11" fmla="*/ 115556 w 351693"/>
              <a:gd name="connsiteY11" fmla="*/ 1160585 h 2105130"/>
              <a:gd name="connsiteX12" fmla="*/ 115556 w 351693"/>
              <a:gd name="connsiteY12" fmla="*/ 1301262 h 2105130"/>
              <a:gd name="connsiteX13" fmla="*/ 110532 w 351693"/>
              <a:gd name="connsiteY13" fmla="*/ 1436915 h 2105130"/>
              <a:gd name="connsiteX14" fmla="*/ 95460 w 351693"/>
              <a:gd name="connsiteY14" fmla="*/ 1582616 h 2105130"/>
              <a:gd name="connsiteX15" fmla="*/ 85411 w 351693"/>
              <a:gd name="connsiteY15" fmla="*/ 1703196 h 2105130"/>
              <a:gd name="connsiteX16" fmla="*/ 75363 w 351693"/>
              <a:gd name="connsiteY16" fmla="*/ 1853921 h 2105130"/>
              <a:gd name="connsiteX17" fmla="*/ 70339 w 351693"/>
              <a:gd name="connsiteY17" fmla="*/ 1994598 h 2105130"/>
              <a:gd name="connsiteX18" fmla="*/ 45218 w 351693"/>
              <a:gd name="connsiteY18" fmla="*/ 2074985 h 2105130"/>
              <a:gd name="connsiteX19" fmla="*/ 140677 w 351693"/>
              <a:gd name="connsiteY19" fmla="*/ 2105130 h 2105130"/>
              <a:gd name="connsiteX20" fmla="*/ 266282 w 351693"/>
              <a:gd name="connsiteY20" fmla="*/ 1482132 h 2105130"/>
              <a:gd name="connsiteX21" fmla="*/ 276330 w 351693"/>
              <a:gd name="connsiteY21" fmla="*/ 1346480 h 2105130"/>
              <a:gd name="connsiteX22" fmla="*/ 306475 w 351693"/>
              <a:gd name="connsiteY22" fmla="*/ 1110343 h 2105130"/>
              <a:gd name="connsiteX23" fmla="*/ 336620 w 351693"/>
              <a:gd name="connsiteY23" fmla="*/ 828989 h 2105130"/>
              <a:gd name="connsiteX24" fmla="*/ 351693 w 351693"/>
              <a:gd name="connsiteY24" fmla="*/ 628022 h 2105130"/>
              <a:gd name="connsiteX25" fmla="*/ 351693 w 351693"/>
              <a:gd name="connsiteY25" fmla="*/ 411983 h 2105130"/>
              <a:gd name="connsiteX26" fmla="*/ 346668 w 351693"/>
              <a:gd name="connsiteY26" fmla="*/ 175847 h 2105130"/>
              <a:gd name="connsiteX27" fmla="*/ 336620 w 351693"/>
              <a:gd name="connsiteY27" fmla="*/ 75363 h 2105130"/>
              <a:gd name="connsiteX28" fmla="*/ 301451 w 351693"/>
              <a:gd name="connsiteY28" fmla="*/ 0 h 2105130"/>
              <a:gd name="connsiteX29" fmla="*/ 0 w 351693"/>
              <a:gd name="connsiteY29" fmla="*/ 10049 h 210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1693" h="2105130">
                <a:moveTo>
                  <a:pt x="0" y="10049"/>
                </a:moveTo>
                <a:lnTo>
                  <a:pt x="25121" y="150726"/>
                </a:lnTo>
                <a:lnTo>
                  <a:pt x="45218" y="241161"/>
                </a:lnTo>
                <a:lnTo>
                  <a:pt x="50242" y="296427"/>
                </a:lnTo>
                <a:lnTo>
                  <a:pt x="65315" y="376814"/>
                </a:lnTo>
                <a:lnTo>
                  <a:pt x="75363" y="442128"/>
                </a:lnTo>
                <a:lnTo>
                  <a:pt x="80387" y="527539"/>
                </a:lnTo>
                <a:lnTo>
                  <a:pt x="85411" y="643095"/>
                </a:lnTo>
                <a:lnTo>
                  <a:pt x="95460" y="728506"/>
                </a:lnTo>
                <a:lnTo>
                  <a:pt x="100484" y="874207"/>
                </a:lnTo>
                <a:lnTo>
                  <a:pt x="110532" y="1070150"/>
                </a:lnTo>
                <a:lnTo>
                  <a:pt x="115556" y="1160585"/>
                </a:lnTo>
                <a:lnTo>
                  <a:pt x="115556" y="1301262"/>
                </a:lnTo>
                <a:lnTo>
                  <a:pt x="110532" y="1436915"/>
                </a:lnTo>
                <a:lnTo>
                  <a:pt x="95460" y="1582616"/>
                </a:lnTo>
                <a:lnTo>
                  <a:pt x="85411" y="1703196"/>
                </a:lnTo>
                <a:lnTo>
                  <a:pt x="75363" y="1853921"/>
                </a:lnTo>
                <a:lnTo>
                  <a:pt x="70339" y="1994598"/>
                </a:lnTo>
                <a:lnTo>
                  <a:pt x="45218" y="2074985"/>
                </a:lnTo>
                <a:lnTo>
                  <a:pt x="140677" y="2105130"/>
                </a:lnTo>
                <a:lnTo>
                  <a:pt x="266282" y="1482132"/>
                </a:lnTo>
                <a:lnTo>
                  <a:pt x="276330" y="1346480"/>
                </a:lnTo>
                <a:lnTo>
                  <a:pt x="306475" y="1110343"/>
                </a:lnTo>
                <a:lnTo>
                  <a:pt x="336620" y="828989"/>
                </a:lnTo>
                <a:lnTo>
                  <a:pt x="351693" y="628022"/>
                </a:lnTo>
                <a:lnTo>
                  <a:pt x="351693" y="411983"/>
                </a:lnTo>
                <a:lnTo>
                  <a:pt x="346668" y="175847"/>
                </a:lnTo>
                <a:lnTo>
                  <a:pt x="336620" y="75363"/>
                </a:lnTo>
                <a:lnTo>
                  <a:pt x="301451" y="0"/>
                </a:lnTo>
                <a:lnTo>
                  <a:pt x="0" y="10049"/>
                </a:lnTo>
                <a:close/>
              </a:path>
            </a:pathLst>
          </a:custGeom>
          <a:solidFill>
            <a:srgbClr val="DEB549">
              <a:alpha val="3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Arc 17"/>
          <p:cNvSpPr/>
          <p:nvPr userDrawn="1"/>
        </p:nvSpPr>
        <p:spPr>
          <a:xfrm rot="180176">
            <a:off x="6927808" y="1842458"/>
            <a:ext cx="538693" cy="3562808"/>
          </a:xfrm>
          <a:prstGeom prst="arc">
            <a:avLst>
              <a:gd name="adj1" fmla="val 16394925"/>
              <a:gd name="adj2" fmla="val 3416636"/>
            </a:avLst>
          </a:prstGeom>
          <a:ln w="19050">
            <a:solidFill>
              <a:srgbClr val="DEB549">
                <a:alpha val="75000"/>
              </a:srgbClr>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Oval 20"/>
          <p:cNvSpPr/>
          <p:nvPr userDrawn="1"/>
        </p:nvSpPr>
        <p:spPr>
          <a:xfrm>
            <a:off x="6781800" y="4019548"/>
            <a:ext cx="996895" cy="996895"/>
          </a:xfrm>
          <a:prstGeom prst="ellipse">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94455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2906713"/>
            <a:ext cx="7772400" cy="1500187"/>
          </a:xfrm>
        </p:spPr>
        <p:txBody>
          <a:bodyPr anchor="b">
            <a:normAutofit/>
          </a:bodyPr>
          <a:lstStyle>
            <a:lvl1pPr marL="0" indent="0">
              <a:buNone/>
              <a:defRPr sz="2800" b="0">
                <a:solidFill>
                  <a:srgbClr val="125C7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p:txBody>
          <a:bodyPr/>
          <a:lstStyle>
            <a:lvl1pPr>
              <a:defRPr>
                <a:solidFill>
                  <a:srgbClr val="FDD600"/>
                </a:solidFill>
                <a:latin typeface="Calibri" panose="020F0502020204030204" pitchFamily="34" charset="0"/>
              </a:defRPr>
            </a:lvl1p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8"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63274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DD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600202"/>
            <a:ext cx="8458201" cy="4876798"/>
          </a:xfrm>
        </p:spPr>
        <p:txBody>
          <a:bodyPr/>
          <a:lstStyle>
            <a:lvl1pPr marL="228600" indent="-228600">
              <a:buClr>
                <a:srgbClr val="125C76"/>
              </a:buClr>
              <a:buFont typeface="Century Gothic" panose="020B0502020202020204" pitchFamily="34" charset="0"/>
              <a:buChar char="▌"/>
              <a:defRPr sz="2000"/>
            </a:lvl1pPr>
            <a:lvl2pPr marL="514350" indent="-228600">
              <a:buClr>
                <a:srgbClr val="125C76"/>
              </a:buClr>
              <a:defRPr/>
            </a:lvl2pPr>
            <a:lvl3pPr marL="800100" indent="-228600">
              <a:defRPr/>
            </a:lvl3pPr>
            <a:lvl4pPr marL="1143000" indent="-228600">
              <a:defRPr/>
            </a:lvl4pPr>
            <a:lvl5pPr marL="1371600"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8"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24884496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Narrow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2"/>
            <a:ext cx="2514600" cy="4876798"/>
          </a:xfrm>
        </p:spPr>
        <p:txBody>
          <a:bodyPr>
            <a:normAutofit/>
          </a:bodyPr>
          <a:lstStyle>
            <a:lvl1pPr>
              <a:buClr>
                <a:srgbClr val="125C76"/>
              </a:buCl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895600" y="1600202"/>
            <a:ext cx="6019800" cy="4876798"/>
          </a:xfrm>
        </p:spPr>
        <p:txBody>
          <a:bodyPr/>
          <a:lstStyle>
            <a:lvl1pPr>
              <a:buClr>
                <a:srgbClr val="125C76"/>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9"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460295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Narrow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 y="1600201"/>
            <a:ext cx="6016752" cy="48737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400800" y="1600201"/>
            <a:ext cx="2514600" cy="48737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9"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212117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Ve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676400"/>
            <a:ext cx="4040188" cy="46482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676400"/>
            <a:ext cx="4041775" cy="46482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10"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3755379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Two-Ver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3"/>
          <p:cNvSpPr>
            <a:spLocks noGrp="1"/>
          </p:cNvSpPr>
          <p:nvPr>
            <p:ph type="sldNum" sz="quarter" idx="10"/>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11" name="Footer Placeholder 3"/>
          <p:cNvSpPr>
            <a:spLocks noGrp="1"/>
          </p:cNvSpPr>
          <p:nvPr>
            <p:ph type="ftr" sz="quarter" idx="11"/>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2361529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Horiz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381000" y="1524000"/>
            <a:ext cx="8153400" cy="2468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3"/>
          </p:nvPr>
        </p:nvSpPr>
        <p:spPr>
          <a:xfrm>
            <a:off x="381000" y="4038600"/>
            <a:ext cx="8153400" cy="2468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11"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spTree>
    <p:extLst>
      <p:ext uri="{BB962C8B-B14F-4D97-AF65-F5344CB8AC3E}">
        <p14:creationId xmlns:p14="http://schemas.microsoft.com/office/powerpoint/2010/main" val="2251720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809" y="872660"/>
            <a:ext cx="8551991" cy="5449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Slide Number Placeholder 3"/>
          <p:cNvSpPr>
            <a:spLocks noGrp="1"/>
          </p:cNvSpPr>
          <p:nvPr>
            <p:ph type="sldNum" sz="quarter" idx="4"/>
          </p:nvPr>
        </p:nvSpPr>
        <p:spPr>
          <a:xfrm>
            <a:off x="8229600" y="6490493"/>
            <a:ext cx="685800" cy="365125"/>
          </a:xfrm>
          <a:prstGeom prst="rect">
            <a:avLst/>
          </a:prstGeom>
        </p:spPr>
        <p:txBody>
          <a:bodyPr vert="horz" lIns="45720" tIns="45720" rIns="45720" bIns="45720" rtlCol="0" anchor="ctr" anchorCtr="0"/>
          <a:lstStyle>
            <a:lvl1pPr algn="r">
              <a:defRPr sz="900" b="1">
                <a:solidFill>
                  <a:schemeClr val="bg1">
                    <a:lumMod val="50000"/>
                  </a:schemeClr>
                </a:solidFill>
              </a:defRPr>
            </a:lvl1pPr>
          </a:lstStyle>
          <a:p>
            <a:fld id="{79222BB3-7F2E-4DDE-BEE0-5A51978459E5}" type="slidenum">
              <a:rPr lang="en-US" smtClean="0"/>
              <a:pPr/>
              <a:t>‹#›</a:t>
            </a:fld>
            <a:endParaRPr lang="en-US" dirty="0"/>
          </a:p>
        </p:txBody>
      </p:sp>
      <p:sp>
        <p:nvSpPr>
          <p:cNvPr id="6" name="Footer Placeholder 3"/>
          <p:cNvSpPr>
            <a:spLocks noGrp="1"/>
          </p:cNvSpPr>
          <p:nvPr>
            <p:ph type="ftr" sz="quarter" idx="3"/>
          </p:nvPr>
        </p:nvSpPr>
        <p:spPr>
          <a:xfrm>
            <a:off x="3200400" y="6490493"/>
            <a:ext cx="2895600" cy="365125"/>
          </a:xfrm>
          <a:prstGeom prst="rect">
            <a:avLst/>
          </a:prstGeom>
        </p:spPr>
        <p:txBody>
          <a:bodyPr vert="horz" lIns="45720" tIns="45720" rIns="45720" bIns="45720" rtlCol="0" anchor="ctr" anchorCtr="0"/>
          <a:lstStyle>
            <a:lvl1pPr marL="0" algn="ctr" defTabSz="914400" rtl="0" eaLnBrk="1" latinLnBrk="0" hangingPunct="1">
              <a:defRPr lang="en-US" sz="1100" b="1" kern="1200" smtClean="0">
                <a:solidFill>
                  <a:prstClr val="black">
                    <a:tint val="75000"/>
                  </a:prstClr>
                </a:solidFill>
                <a:latin typeface="+mn-lt"/>
                <a:ea typeface="+mn-ea"/>
                <a:cs typeface="+mn-cs"/>
              </a:defRPr>
            </a:lvl1pPr>
          </a:lstStyle>
          <a:p>
            <a:r>
              <a:rPr lang="en-US" dirty="0" smtClean="0"/>
              <a:t>UNCLASSIFIED</a:t>
            </a:r>
            <a:endParaRPr lang="en-US" dirty="0"/>
          </a:p>
        </p:txBody>
      </p:sp>
      <p:pic>
        <p:nvPicPr>
          <p:cNvPr id="11" name="Picture 10"/>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54000" contrast="-70000"/>
                    </a14:imgEffect>
                  </a14:imgLayer>
                </a14:imgProps>
              </a:ext>
              <a:ext uri="{28A0092B-C50C-407E-A947-70E740481C1C}">
                <a14:useLocalDpi xmlns:a14="http://schemas.microsoft.com/office/drawing/2010/main" val="0"/>
              </a:ext>
            </a:extLst>
          </a:blip>
          <a:stretch>
            <a:fillRect/>
          </a:stretch>
        </p:blipFill>
        <p:spPr>
          <a:xfrm>
            <a:off x="228600" y="6411910"/>
            <a:ext cx="274320" cy="369890"/>
          </a:xfrm>
          <a:prstGeom prst="rect">
            <a:avLst/>
          </a:prstGeom>
        </p:spPr>
      </p:pic>
      <p:sp>
        <p:nvSpPr>
          <p:cNvPr id="3" name="Text Placeholder 2"/>
          <p:cNvSpPr>
            <a:spLocks noGrp="1"/>
          </p:cNvSpPr>
          <p:nvPr>
            <p:ph type="body" idx="1"/>
          </p:nvPr>
        </p:nvSpPr>
        <p:spPr>
          <a:xfrm>
            <a:off x="220980" y="1600202"/>
            <a:ext cx="8702041"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p:nvCxnSpPr>
        <p:spPr>
          <a:xfrm>
            <a:off x="0" y="855452"/>
            <a:ext cx="9144000" cy="0"/>
          </a:xfrm>
          <a:prstGeom prst="line">
            <a:avLst/>
          </a:prstGeom>
          <a:ln>
            <a:solidFill>
              <a:srgbClr val="FDD600"/>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6720" y="6557639"/>
            <a:ext cx="3002280" cy="230832"/>
          </a:xfrm>
          <a:prstGeom prst="rect">
            <a:avLst/>
          </a:prstGeom>
          <a:noFill/>
        </p:spPr>
        <p:txBody>
          <a:bodyPr wrap="square" rtlCol="0">
            <a:spAutoFit/>
          </a:bodyPr>
          <a:lstStyle/>
          <a:p>
            <a:r>
              <a:rPr kumimoji="0" lang="en-US" sz="900" b="1" i="0" u="none" strike="noStrike" kern="1200" cap="none" spc="100" normalizeH="0" baseline="0" noProof="0" dirty="0" smtClean="0">
                <a:ln>
                  <a:noFill/>
                </a:ln>
                <a:solidFill>
                  <a:srgbClr val="135C76"/>
                </a:solidFill>
                <a:effectLst/>
                <a:uLnTx/>
                <a:uFillTx/>
                <a:latin typeface="+mn-lt"/>
                <a:ea typeface="+mn-ea"/>
                <a:cs typeface="+mn-cs"/>
              </a:rPr>
              <a:t> DSS Industrial Security Field Operations</a:t>
            </a:r>
            <a:endParaRPr lang="en-US" dirty="0"/>
          </a:p>
        </p:txBody>
      </p:sp>
    </p:spTree>
    <p:extLst>
      <p:ext uri="{BB962C8B-B14F-4D97-AF65-F5344CB8AC3E}">
        <p14:creationId xmlns:p14="http://schemas.microsoft.com/office/powerpoint/2010/main" val="3347708591"/>
      </p:ext>
    </p:extLst>
  </p:cSld>
  <p:clrMap bg1="lt1" tx1="dk1" bg2="lt2" tx2="dk2" accent1="accent1" accent2="accent2" accent3="accent3" accent4="accent4" accent5="accent5" accent6="accent6" hlink="hlink" folHlink="folHlink"/>
  <p:sldLayoutIdLst>
    <p:sldLayoutId id="2147483673" r:id="rId1"/>
    <p:sldLayoutId id="2147483704" r:id="rId2"/>
    <p:sldLayoutId id="2147483689" r:id="rId3"/>
    <p:sldLayoutId id="2147483674" r:id="rId4"/>
    <p:sldLayoutId id="2147483690" r:id="rId5"/>
    <p:sldLayoutId id="2147483676" r:id="rId6"/>
    <p:sldLayoutId id="2147483677" r:id="rId7"/>
    <p:sldLayoutId id="2147483705" r:id="rId8"/>
    <p:sldLayoutId id="2147483703" r:id="rId9"/>
    <p:sldLayoutId id="2147483702" r:id="rId10"/>
    <p:sldLayoutId id="2147483701" r:id="rId11"/>
    <p:sldLayoutId id="2147483678" r:id="rId12"/>
    <p:sldLayoutId id="2147483679" r:id="rId13"/>
    <p:sldLayoutId id="2147483680" r:id="rId14"/>
    <p:sldLayoutId id="2147483681" r:id="rId15"/>
    <p:sldLayoutId id="2147483682" r:id="rId16"/>
    <p:sldLayoutId id="2147483683" r:id="rId17"/>
    <p:sldLayoutId id="2147483685" r:id="rId18"/>
  </p:sldLayoutIdLst>
  <p:timing>
    <p:tnLst>
      <p:par>
        <p:cTn id="1" dur="indefinite" restart="never" nodeType="tmRoot"/>
      </p:par>
    </p:tnLst>
  </p:timing>
  <p:hf hdr="0" dt="0"/>
  <p:txStyles>
    <p:titleStyle>
      <a:lvl1pPr algn="l" defTabSz="457200" rtl="0" eaLnBrk="1" latinLnBrk="0" hangingPunct="1">
        <a:spcBef>
          <a:spcPct val="0"/>
        </a:spcBef>
        <a:buNone/>
        <a:defRPr sz="2800" kern="1200">
          <a:solidFill>
            <a:srgbClr val="FDD600"/>
          </a:solidFill>
          <a:latin typeface="Calibri" panose="020F0502020204030204" pitchFamily="34" charset="0"/>
          <a:ea typeface="+mj-ea"/>
          <a:cs typeface="Calibri" panose="020F0502020204030204" pitchFamily="34" charset="0"/>
        </a:defRPr>
      </a:lvl1pPr>
    </p:titleStyle>
    <p:bodyStyle>
      <a:lvl1pPr marL="284163" indent="-284163" algn="l" defTabSz="457200" rtl="0" eaLnBrk="1" latinLnBrk="0" hangingPunct="1">
        <a:spcBef>
          <a:spcPct val="20000"/>
        </a:spcBef>
        <a:buClr>
          <a:srgbClr val="125C76"/>
        </a:buClr>
        <a:buFont typeface="Century Gothic" panose="020B0502020202020204" pitchFamily="34" charset="0"/>
        <a:buChar char="▌"/>
        <a:defRPr sz="1800" kern="1200">
          <a:solidFill>
            <a:schemeClr val="tx1"/>
          </a:solidFill>
          <a:latin typeface="+mn-lt"/>
          <a:ea typeface="+mn-ea"/>
          <a:cs typeface="+mn-cs"/>
        </a:defRPr>
      </a:lvl1pPr>
      <a:lvl2pPr marL="569913" indent="-284163" algn="l" defTabSz="457200" rtl="0" eaLnBrk="1" latinLnBrk="0" hangingPunct="1">
        <a:spcBef>
          <a:spcPct val="20000"/>
        </a:spcBef>
        <a:buClr>
          <a:srgbClr val="125C76"/>
        </a:buClr>
        <a:buFont typeface="Wingdings 3" panose="05040102010807070707" pitchFamily="18" charset="2"/>
        <a:buChar char="Ê"/>
        <a:defRPr sz="1800" kern="1200">
          <a:solidFill>
            <a:schemeClr val="tx1"/>
          </a:solidFill>
          <a:latin typeface="+mn-lt"/>
          <a:ea typeface="+mn-ea"/>
          <a:cs typeface="+mn-cs"/>
        </a:defRPr>
      </a:lvl2pPr>
      <a:lvl3pPr marL="85725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201738"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1608138"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dss.mil/documents/isp/Gov_Industry_Webinar_Audio.pdf" TargetMode="External"/><Relationship Id="rId2" Type="http://schemas.openxmlformats.org/officeDocument/2006/relationships/hyperlink" Target="http://www.dss.mil/isp/fac_clear/fac_clear.html" TargetMode="External"/><Relationship Id="rId1" Type="http://schemas.openxmlformats.org/officeDocument/2006/relationships/slideLayout" Target="../slideLayouts/slideLayout4.xml"/><Relationship Id="rId6" Type="http://schemas.openxmlformats.org/officeDocument/2006/relationships/hyperlink" Target="http://www.cdse.edu/documents/cdse/Understanding_FCL_Submission_Requirements_Final_Job_Aid.pdf" TargetMode="External"/><Relationship Id="rId5" Type="http://schemas.openxmlformats.org/officeDocument/2006/relationships/hyperlink" Target="http://www.dss.mil/documents/diss/e-FCL_Submission_Site_User_Guide.pdf" TargetMode="External"/><Relationship Id="rId4" Type="http://schemas.openxmlformats.org/officeDocument/2006/relationships/hyperlink" Target="http://www.dss.mil/documents/facility-clearances/FCL_Orientation_Handbook_18FEB15.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 y="1981200"/>
            <a:ext cx="7257688" cy="2667000"/>
          </a:xfrm>
        </p:spPr>
        <p:txBody>
          <a:bodyPr/>
          <a:lstStyle/>
          <a:p>
            <a:pPr>
              <a:spcAft>
                <a:spcPts val="600"/>
              </a:spcAft>
            </a:pPr>
            <a:r>
              <a:rPr lang="en-US" sz="3800" b="1" cap="small" dirty="0" smtClean="0">
                <a:solidFill>
                  <a:schemeClr val="bg1"/>
                </a:solidFill>
                <a:latin typeface="Georgia" panose="02040502050405020303" pitchFamily="18" charset="0"/>
              </a:rPr>
              <a:t>Defense Security Service</a:t>
            </a:r>
            <a:r>
              <a:rPr lang="en-US" b="1" dirty="0" smtClean="0">
                <a:solidFill>
                  <a:schemeClr val="bg1"/>
                </a:solidFill>
                <a:latin typeface="Georgia" panose="02040502050405020303" pitchFamily="18" charset="0"/>
              </a:rPr>
              <a:t/>
            </a:r>
            <a:br>
              <a:rPr lang="en-US" b="1" dirty="0" smtClean="0">
                <a:solidFill>
                  <a:schemeClr val="bg1"/>
                </a:solidFill>
                <a:latin typeface="Georgia" panose="02040502050405020303" pitchFamily="18" charset="0"/>
              </a:rPr>
            </a:br>
            <a:r>
              <a:rPr lang="en-US" b="1" dirty="0" smtClean="0">
                <a:solidFill>
                  <a:schemeClr val="bg1"/>
                </a:solidFill>
                <a:latin typeface="Georgia" panose="02040502050405020303" pitchFamily="18" charset="0"/>
              </a:rPr>
              <a:t/>
            </a:r>
            <a:br>
              <a:rPr lang="en-US" b="1" dirty="0" smtClean="0">
                <a:solidFill>
                  <a:schemeClr val="bg1"/>
                </a:solidFill>
                <a:latin typeface="Georgia" panose="02040502050405020303" pitchFamily="18" charset="0"/>
              </a:rPr>
            </a:br>
            <a:r>
              <a:rPr lang="en-US" sz="2800" b="1" cap="small" dirty="0" smtClean="0">
                <a:solidFill>
                  <a:schemeClr val="bg1"/>
                </a:solidFill>
                <a:latin typeface="Georgia" panose="02040502050405020303" pitchFamily="18" charset="0"/>
              </a:rPr>
              <a:t>Facility Sponsorship Process for a sponsor and sponsored company  </a:t>
            </a:r>
            <a:endParaRPr lang="en-US" sz="2800" b="1" cap="small" dirty="0">
              <a:solidFill>
                <a:schemeClr val="bg1"/>
              </a:solidFill>
              <a:latin typeface="Georgia" panose="02040502050405020303" pitchFamily="18" charset="0"/>
            </a:endParaRPr>
          </a:p>
        </p:txBody>
      </p:sp>
      <p:sp>
        <p:nvSpPr>
          <p:cNvPr id="9" name="Text Placeholder 8"/>
          <p:cNvSpPr>
            <a:spLocks noGrp="1"/>
          </p:cNvSpPr>
          <p:nvPr>
            <p:ph type="body" sz="quarter" idx="10"/>
          </p:nvPr>
        </p:nvSpPr>
        <p:spPr>
          <a:xfrm>
            <a:off x="218538" y="5029200"/>
            <a:ext cx="6791862" cy="1066800"/>
          </a:xfrm>
        </p:spPr>
        <p:txBody>
          <a:bodyPr>
            <a:normAutofit fontScale="62500" lnSpcReduction="20000"/>
          </a:bodyPr>
          <a:lstStyle/>
          <a:p>
            <a:r>
              <a:rPr lang="en-US" dirty="0" smtClean="0">
                <a:solidFill>
                  <a:schemeClr val="tx1"/>
                </a:solidFill>
              </a:rPr>
              <a:t>October, 2017</a:t>
            </a:r>
          </a:p>
          <a:p>
            <a:endParaRPr lang="en-US" dirty="0" smtClean="0">
              <a:solidFill>
                <a:schemeClr val="tx1"/>
              </a:solidFill>
            </a:endParaRPr>
          </a:p>
          <a:p>
            <a:r>
              <a:rPr lang="en-US" dirty="0" smtClean="0">
                <a:solidFill>
                  <a:schemeClr val="tx1"/>
                </a:solidFill>
              </a:rPr>
              <a:t>Presented  by: </a:t>
            </a:r>
          </a:p>
          <a:p>
            <a:endParaRPr lang="en-US" dirty="0" smtClean="0">
              <a:solidFill>
                <a:schemeClr val="tx1"/>
              </a:solidFill>
            </a:endParaRPr>
          </a:p>
          <a:p>
            <a:r>
              <a:rPr lang="en-US" dirty="0" smtClean="0">
                <a:solidFill>
                  <a:schemeClr val="tx1"/>
                </a:solidFill>
              </a:rPr>
              <a:t>Jeremy Hargis			</a:t>
            </a:r>
          </a:p>
          <a:p>
            <a:r>
              <a:rPr lang="en-US" dirty="0" smtClean="0">
                <a:solidFill>
                  <a:schemeClr val="tx1"/>
                </a:solidFill>
              </a:rPr>
              <a:t>Defense Security Service		</a:t>
            </a:r>
          </a:p>
          <a:p>
            <a:endParaRPr lang="en-US" dirty="0">
              <a:solidFill>
                <a:schemeClr val="tx1"/>
              </a:solidFill>
            </a:endParaRPr>
          </a:p>
        </p:txBody>
      </p:sp>
    </p:spTree>
    <p:extLst>
      <p:ext uri="{BB962C8B-B14F-4D97-AF65-F5344CB8AC3E}">
        <p14:creationId xmlns:p14="http://schemas.microsoft.com/office/powerpoint/2010/main" val="1707496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Narrow" panose="020B0606020202030204" pitchFamily="34" charset="0"/>
              </a:rPr>
              <a:t>Key Management Personnel (KMP) Exclusions</a:t>
            </a:r>
            <a:endParaRPr lang="en-US" dirty="0"/>
          </a:p>
        </p:txBody>
      </p:sp>
      <p:sp>
        <p:nvSpPr>
          <p:cNvPr id="3" name="Content Placeholder 2"/>
          <p:cNvSpPr>
            <a:spLocks noGrp="1"/>
          </p:cNvSpPr>
          <p:nvPr>
            <p:ph idx="1"/>
          </p:nvPr>
        </p:nvSpPr>
        <p:spPr/>
        <p:txBody>
          <a:bodyPr>
            <a:normAutofit/>
          </a:bodyPr>
          <a:lstStyle/>
          <a:p>
            <a:pPr>
              <a:spcBef>
                <a:spcPts val="1800"/>
              </a:spcBef>
              <a:buFont typeface="Wingdings" panose="05000000000000000000" pitchFamily="2" charset="2"/>
              <a:buChar char="§"/>
            </a:pPr>
            <a:r>
              <a:rPr lang="en-US" sz="2200" dirty="0" smtClean="0">
                <a:latin typeface="Georgia" panose="02040502050405020303" pitchFamily="18" charset="0"/>
              </a:rPr>
              <a:t>Some </a:t>
            </a:r>
            <a:r>
              <a:rPr lang="en-US" sz="2200" dirty="0">
                <a:latin typeface="Georgia" panose="02040502050405020303" pitchFamily="18" charset="0"/>
              </a:rPr>
              <a:t>non-SMO/FSO/ITPSO KMP positions m</a:t>
            </a:r>
            <a:r>
              <a:rPr lang="en-US" sz="2200" dirty="0" smtClean="0">
                <a:latin typeface="Georgia" panose="02040502050405020303" pitchFamily="18" charset="0"/>
              </a:rPr>
              <a:t>ust also be occupied by individuals who are cleared to </a:t>
            </a:r>
            <a:r>
              <a:rPr lang="en-US" sz="2200" dirty="0">
                <a:latin typeface="Georgia" panose="02040502050405020303" pitchFamily="18" charset="0"/>
              </a:rPr>
              <a:t>the level of the FCL, while others may be </a:t>
            </a:r>
            <a:r>
              <a:rPr lang="en-US" sz="2200" dirty="0" smtClean="0">
                <a:latin typeface="Georgia" panose="02040502050405020303" pitchFamily="18" charset="0"/>
              </a:rPr>
              <a:t>occupied by individuals who are excluded </a:t>
            </a:r>
            <a:r>
              <a:rPr lang="en-US" sz="2200" dirty="0">
                <a:latin typeface="Georgia" panose="02040502050405020303" pitchFamily="18" charset="0"/>
              </a:rPr>
              <a:t>in accordance with NISPOM 2-106.  </a:t>
            </a:r>
            <a:endParaRPr lang="en-US" sz="2200" dirty="0" smtClean="0">
              <a:latin typeface="Georgia" panose="02040502050405020303" pitchFamily="18" charset="0"/>
            </a:endParaRPr>
          </a:p>
          <a:p>
            <a:pPr>
              <a:spcBef>
                <a:spcPts val="1800"/>
              </a:spcBef>
              <a:buFont typeface="Wingdings" panose="05000000000000000000" pitchFamily="2" charset="2"/>
              <a:buChar char="§"/>
            </a:pPr>
            <a:r>
              <a:rPr lang="en-US" sz="2200" dirty="0" smtClean="0">
                <a:latin typeface="Georgia" panose="02040502050405020303" pitchFamily="18" charset="0"/>
              </a:rPr>
              <a:t>Generally</a:t>
            </a:r>
            <a:r>
              <a:rPr lang="en-US" sz="2200" dirty="0">
                <a:latin typeface="Georgia" panose="02040502050405020303" pitchFamily="18" charset="0"/>
              </a:rPr>
              <a:t>, a KMP may be excluded when the organization’s  executive body affirms that the person in this position will not require or have access to classified information and does not occupy a position that would </a:t>
            </a:r>
            <a:r>
              <a:rPr lang="en-US" sz="2200" b="1" dirty="0">
                <a:latin typeface="Georgia" panose="02040502050405020303" pitchFamily="18" charset="0"/>
              </a:rPr>
              <a:t>enable </a:t>
            </a:r>
            <a:r>
              <a:rPr lang="en-US" sz="2200" dirty="0">
                <a:latin typeface="Georgia" panose="02040502050405020303" pitchFamily="18" charset="0"/>
              </a:rPr>
              <a:t>them to adversely affect the organization’s policies or practices in performance of classified contracts. </a:t>
            </a:r>
            <a:endParaRPr lang="en-US" sz="2200" dirty="0" smtClean="0">
              <a:latin typeface="Georgia" panose="02040502050405020303" pitchFamily="18" charset="0"/>
            </a:endParaRPr>
          </a:p>
          <a:p>
            <a:pPr>
              <a:spcBef>
                <a:spcPts val="1800"/>
              </a:spcBef>
              <a:buFont typeface="Wingdings" panose="05000000000000000000" pitchFamily="2" charset="2"/>
              <a:buChar char="§"/>
            </a:pPr>
            <a:r>
              <a:rPr lang="en-US" sz="2200" dirty="0" smtClean="0">
                <a:latin typeface="Georgia" panose="02040502050405020303" pitchFamily="18" charset="0"/>
              </a:rPr>
              <a:t>This must be supported by business documents describing the position responsibilities. </a:t>
            </a:r>
          </a:p>
        </p:txBody>
      </p:sp>
      <p:sp>
        <p:nvSpPr>
          <p:cNvPr id="4" name="Slide Number Placeholder 3"/>
          <p:cNvSpPr>
            <a:spLocks noGrp="1"/>
          </p:cNvSpPr>
          <p:nvPr>
            <p:ph type="sldNum" sz="quarter" idx="4"/>
          </p:nvPr>
        </p:nvSpPr>
        <p:spPr/>
        <p:txBody>
          <a:bodyPr/>
          <a:lstStyle/>
          <a:p>
            <a:fld id="{79222BB3-7F2E-4DDE-BEE0-5A51978459E5}" type="slidenum">
              <a:rPr lang="en-US" smtClean="0"/>
              <a:pPr/>
              <a:t>10</a:t>
            </a:fld>
            <a:endParaRPr lang="en-US" dirty="0"/>
          </a:p>
        </p:txBody>
      </p:sp>
    </p:spTree>
    <p:extLst>
      <p:ext uri="{BB962C8B-B14F-4D97-AF65-F5344CB8AC3E}">
        <p14:creationId xmlns:p14="http://schemas.microsoft.com/office/powerpoint/2010/main" val="114109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Narrow" panose="020B0606020202030204" pitchFamily="34" charset="0"/>
              </a:rPr>
              <a:t>FCL process for Branch Office/Division</a:t>
            </a:r>
            <a:endParaRPr lang="en-US" b="1" dirty="0">
              <a:solidFill>
                <a:schemeClr val="bg1"/>
              </a:solidFill>
              <a:latin typeface="Arial Narrow" panose="020B0606020202030204" pitchFamily="34" charset="0"/>
            </a:endParaRPr>
          </a:p>
        </p:txBody>
      </p:sp>
      <p:sp>
        <p:nvSpPr>
          <p:cNvPr id="3" name="Content Placeholder 2"/>
          <p:cNvSpPr>
            <a:spLocks noGrp="1"/>
          </p:cNvSpPr>
          <p:nvPr>
            <p:ph idx="1"/>
          </p:nvPr>
        </p:nvSpPr>
        <p:spPr/>
        <p:txBody>
          <a:bodyPr>
            <a:normAutofit fontScale="70000" lnSpcReduction="20000"/>
          </a:bodyPr>
          <a:lstStyle/>
          <a:p>
            <a:pPr>
              <a:spcBef>
                <a:spcPts val="1200"/>
              </a:spcBef>
              <a:buFont typeface="Wingdings" panose="05000000000000000000" pitchFamily="2" charset="2"/>
              <a:buChar char="§"/>
            </a:pPr>
            <a:r>
              <a:rPr lang="en-US" sz="2800" dirty="0" smtClean="0">
                <a:latin typeface="Georgia" panose="02040502050405020303" pitchFamily="18" charset="0"/>
              </a:rPr>
              <a:t>Branch/division offices only require a clearance if they require the ability to safeguard classified information that is under DSS cognizance</a:t>
            </a:r>
          </a:p>
          <a:p>
            <a:pPr>
              <a:spcBef>
                <a:spcPts val="1200"/>
              </a:spcBef>
              <a:buFont typeface="Wingdings" panose="05000000000000000000" pitchFamily="2" charset="2"/>
              <a:buChar char="§"/>
            </a:pPr>
            <a:r>
              <a:rPr lang="en-US" sz="2800" dirty="0" smtClean="0">
                <a:latin typeface="Georgia" panose="02040502050405020303" pitchFamily="18" charset="0"/>
              </a:rPr>
              <a:t>For branch offices that do require an FCL:</a:t>
            </a:r>
          </a:p>
          <a:p>
            <a:pPr lvl="1">
              <a:spcBef>
                <a:spcPts val="1200"/>
              </a:spcBef>
              <a:buFont typeface="Wingdings" panose="05000000000000000000" pitchFamily="2" charset="2"/>
              <a:buChar char="§"/>
            </a:pPr>
            <a:r>
              <a:rPr lang="en-US" sz="2200" dirty="0">
                <a:latin typeface="Georgia" panose="02040502050405020303" pitchFamily="18" charset="0"/>
              </a:rPr>
              <a:t>Home office (HOF) must always be cleared to the same or a higher level as the branch </a:t>
            </a:r>
            <a:r>
              <a:rPr lang="en-US" sz="2200" dirty="0" smtClean="0">
                <a:latin typeface="Georgia" panose="02040502050405020303" pitchFamily="18" charset="0"/>
              </a:rPr>
              <a:t>office</a:t>
            </a:r>
          </a:p>
          <a:p>
            <a:pPr>
              <a:spcBef>
                <a:spcPts val="1200"/>
              </a:spcBef>
              <a:buFont typeface="Wingdings" panose="05000000000000000000" pitchFamily="2" charset="2"/>
              <a:buChar char="§"/>
            </a:pPr>
            <a:r>
              <a:rPr lang="en-US" sz="2400" dirty="0" smtClean="0">
                <a:latin typeface="Georgia" panose="02040502050405020303" pitchFamily="18" charset="0"/>
              </a:rPr>
              <a:t>BUSINESS DOCUMENTS REQUIRED:</a:t>
            </a:r>
          </a:p>
          <a:p>
            <a:pPr lvl="1">
              <a:spcBef>
                <a:spcPts val="1200"/>
              </a:spcBef>
              <a:buFont typeface="Wingdings" panose="05000000000000000000" pitchFamily="2" charset="2"/>
              <a:buChar char="§"/>
            </a:pPr>
            <a:r>
              <a:rPr lang="en-US" sz="2200" dirty="0" smtClean="0">
                <a:latin typeface="Georgia" panose="02040502050405020303" pitchFamily="18" charset="0"/>
              </a:rPr>
              <a:t>Any business records of the legal entity that apply specifically to the branch office</a:t>
            </a:r>
          </a:p>
          <a:p>
            <a:pPr lvl="1">
              <a:spcBef>
                <a:spcPts val="1200"/>
              </a:spcBef>
              <a:buFont typeface="Wingdings" panose="05000000000000000000" pitchFamily="2" charset="2"/>
              <a:buChar char="§"/>
            </a:pPr>
            <a:r>
              <a:rPr lang="en-US" sz="2200" dirty="0" smtClean="0">
                <a:latin typeface="Georgia" panose="02040502050405020303" pitchFamily="18" charset="0"/>
              </a:rPr>
              <a:t>KMP list</a:t>
            </a:r>
          </a:p>
          <a:p>
            <a:pPr lvl="1">
              <a:spcBef>
                <a:spcPts val="1200"/>
              </a:spcBef>
              <a:buFont typeface="Wingdings" panose="05000000000000000000" pitchFamily="2" charset="2"/>
              <a:buChar char="§"/>
            </a:pPr>
            <a:r>
              <a:rPr lang="en-US" sz="2200" dirty="0" smtClean="0">
                <a:latin typeface="Georgia" panose="02040502050405020303" pitchFamily="18" charset="0"/>
              </a:rPr>
              <a:t>DD Form 441-1</a:t>
            </a:r>
          </a:p>
          <a:p>
            <a:pPr>
              <a:spcBef>
                <a:spcPts val="1200"/>
              </a:spcBef>
              <a:buFont typeface="Wingdings" panose="05000000000000000000" pitchFamily="2" charset="2"/>
              <a:buChar char="§"/>
            </a:pPr>
            <a:r>
              <a:rPr lang="en-US" sz="2400" dirty="0" smtClean="0">
                <a:latin typeface="Georgia" panose="02040502050405020303" pitchFamily="18" charset="0"/>
              </a:rPr>
              <a:t>KMP IDENTIFICATION:</a:t>
            </a:r>
          </a:p>
          <a:p>
            <a:pPr lvl="1">
              <a:spcBef>
                <a:spcPts val="1200"/>
              </a:spcBef>
              <a:buFont typeface="Wingdings" panose="05000000000000000000" pitchFamily="2" charset="2"/>
              <a:buChar char="§"/>
            </a:pPr>
            <a:r>
              <a:rPr lang="en-US" sz="2200" dirty="0" smtClean="0">
                <a:latin typeface="Georgia" panose="02040502050405020303" pitchFamily="18" charset="0"/>
              </a:rPr>
              <a:t>*SMO is the person with highest management authority at that office and does not have to be designated in the business documents</a:t>
            </a:r>
          </a:p>
          <a:p>
            <a:pPr lvl="1">
              <a:spcBef>
                <a:spcPts val="1200"/>
              </a:spcBef>
              <a:buFont typeface="Wingdings" panose="05000000000000000000" pitchFamily="2" charset="2"/>
              <a:buChar char="§"/>
            </a:pPr>
            <a:r>
              <a:rPr lang="en-US" sz="2200" dirty="0" smtClean="0">
                <a:latin typeface="Georgia" panose="02040502050405020303" pitchFamily="18" charset="0"/>
              </a:rPr>
              <a:t>*FSO</a:t>
            </a:r>
          </a:p>
          <a:p>
            <a:pPr lvl="1">
              <a:spcBef>
                <a:spcPts val="1200"/>
              </a:spcBef>
              <a:buFont typeface="Wingdings" panose="05000000000000000000" pitchFamily="2" charset="2"/>
              <a:buChar char="§"/>
            </a:pPr>
            <a:r>
              <a:rPr lang="en-US" sz="2200" dirty="0" smtClean="0">
                <a:latin typeface="Georgia" panose="02040502050405020303" pitchFamily="18" charset="0"/>
              </a:rPr>
              <a:t>*ITPSO</a:t>
            </a:r>
          </a:p>
          <a:p>
            <a:pPr lvl="1">
              <a:buFont typeface="Wingdings" panose="05000000000000000000" pitchFamily="2" charset="2"/>
              <a:buChar char="§"/>
            </a:pPr>
            <a:endParaRPr lang="en-US" sz="2200" dirty="0">
              <a:latin typeface="Georgia" panose="02040502050405020303" pitchFamily="18" charset="0"/>
            </a:endParaRPr>
          </a:p>
          <a:p>
            <a:endParaRPr lang="en-US" dirty="0"/>
          </a:p>
        </p:txBody>
      </p:sp>
      <p:sp>
        <p:nvSpPr>
          <p:cNvPr id="4" name="Slide Number Placeholder 3"/>
          <p:cNvSpPr>
            <a:spLocks noGrp="1"/>
          </p:cNvSpPr>
          <p:nvPr>
            <p:ph type="sldNum" sz="quarter" idx="4"/>
          </p:nvPr>
        </p:nvSpPr>
        <p:spPr/>
        <p:txBody>
          <a:bodyPr/>
          <a:lstStyle/>
          <a:p>
            <a:fld id="{79222BB3-7F2E-4DDE-BEE0-5A51978459E5}" type="slidenum">
              <a:rPr lang="en-US" smtClean="0"/>
              <a:pPr/>
              <a:t>11</a:t>
            </a:fld>
            <a:endParaRPr lang="en-US" dirty="0"/>
          </a:p>
        </p:txBody>
      </p:sp>
    </p:spTree>
    <p:extLst>
      <p:ext uri="{BB962C8B-B14F-4D97-AF65-F5344CB8AC3E}">
        <p14:creationId xmlns:p14="http://schemas.microsoft.com/office/powerpoint/2010/main" val="117217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latin typeface="Arial Narrow" panose="020B0606020202030204" pitchFamily="34" charset="0"/>
              </a:rPr>
              <a:t>Resources</a:t>
            </a:r>
            <a:endParaRPr lang="en-US" b="1"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457200" y="1600200"/>
            <a:ext cx="8229601" cy="4876798"/>
          </a:xfrm>
        </p:spPr>
        <p:txBody>
          <a:bodyPr/>
          <a:lstStyle/>
          <a:p>
            <a:pPr>
              <a:spcBef>
                <a:spcPts val="1200"/>
              </a:spcBef>
              <a:buFont typeface="Wingdings" panose="05000000000000000000" pitchFamily="2" charset="2"/>
              <a:buChar char="§"/>
            </a:pPr>
            <a:r>
              <a:rPr lang="en-US" dirty="0">
                <a:latin typeface="Georgia" panose="02040502050405020303" pitchFamily="18" charset="0"/>
              </a:rPr>
              <a:t>FCB Website:  </a:t>
            </a:r>
            <a:r>
              <a:rPr lang="en-US" dirty="0">
                <a:latin typeface="Georgia" panose="02040502050405020303" pitchFamily="18" charset="0"/>
                <a:hlinkClick r:id="rId2"/>
              </a:rPr>
              <a:t>http://</a:t>
            </a:r>
            <a:r>
              <a:rPr lang="en-US" dirty="0" smtClean="0">
                <a:latin typeface="Georgia" panose="02040502050405020303" pitchFamily="18" charset="0"/>
                <a:hlinkClick r:id="rId2"/>
              </a:rPr>
              <a:t>www.dss.mil/isp/fac_clear/fac_clear.html</a:t>
            </a:r>
            <a:endParaRPr lang="en-US" dirty="0" smtClean="0">
              <a:latin typeface="Georgia" panose="02040502050405020303" pitchFamily="18" charset="0"/>
            </a:endParaRPr>
          </a:p>
          <a:p>
            <a:pPr>
              <a:spcBef>
                <a:spcPts val="1200"/>
              </a:spcBef>
              <a:buFont typeface="Wingdings" panose="05000000000000000000" pitchFamily="2" charset="2"/>
              <a:buChar char="§"/>
            </a:pPr>
            <a:r>
              <a:rPr lang="en-US" dirty="0" smtClean="0">
                <a:latin typeface="Georgia" panose="02040502050405020303" pitchFamily="18" charset="0"/>
              </a:rPr>
              <a:t>DSS Improved FCL Process Webinar</a:t>
            </a:r>
            <a:r>
              <a:rPr lang="en-US" dirty="0">
                <a:latin typeface="Georgia" panose="02040502050405020303" pitchFamily="18" charset="0"/>
              </a:rPr>
              <a:t>:  </a:t>
            </a:r>
            <a:r>
              <a:rPr lang="en-US" dirty="0">
                <a:latin typeface="Georgia" panose="02040502050405020303" pitchFamily="18" charset="0"/>
                <a:hlinkClick r:id="rId3"/>
              </a:rPr>
              <a:t>http://</a:t>
            </a:r>
            <a:r>
              <a:rPr lang="en-US" dirty="0" smtClean="0">
                <a:latin typeface="Georgia" panose="02040502050405020303" pitchFamily="18" charset="0"/>
                <a:hlinkClick r:id="rId3"/>
              </a:rPr>
              <a:t>www.dss.mil/documents/isp/Gov_Industry_Webinar_Audio.pdf</a:t>
            </a:r>
            <a:r>
              <a:rPr lang="en-US" dirty="0" smtClean="0">
                <a:latin typeface="Georgia" panose="02040502050405020303" pitchFamily="18" charset="0"/>
              </a:rPr>
              <a:t> </a:t>
            </a:r>
          </a:p>
          <a:p>
            <a:pPr>
              <a:spcBef>
                <a:spcPts val="1200"/>
              </a:spcBef>
              <a:buFont typeface="Wingdings" panose="05000000000000000000" pitchFamily="2" charset="2"/>
              <a:buChar char="§"/>
            </a:pPr>
            <a:r>
              <a:rPr lang="en-US" dirty="0" smtClean="0">
                <a:latin typeface="Georgia" panose="02040502050405020303" pitchFamily="18" charset="0"/>
              </a:rPr>
              <a:t>FCL </a:t>
            </a:r>
            <a:r>
              <a:rPr lang="en-US" dirty="0">
                <a:latin typeface="Georgia" panose="02040502050405020303" pitchFamily="18" charset="0"/>
              </a:rPr>
              <a:t>Orientation Handbook:  </a:t>
            </a:r>
            <a:r>
              <a:rPr lang="en-US" dirty="0">
                <a:latin typeface="Georgia" panose="02040502050405020303" pitchFamily="18" charset="0"/>
                <a:hlinkClick r:id="rId4"/>
              </a:rPr>
              <a:t>http://</a:t>
            </a:r>
            <a:r>
              <a:rPr lang="en-US" dirty="0" smtClean="0">
                <a:latin typeface="Georgia" panose="02040502050405020303" pitchFamily="18" charset="0"/>
                <a:hlinkClick r:id="rId4"/>
              </a:rPr>
              <a:t>www.dss.mil/documents/facility-clearances/FCL_Orientation_Handbook_18FEB15.pdf</a:t>
            </a:r>
            <a:r>
              <a:rPr lang="en-US" dirty="0" smtClean="0">
                <a:latin typeface="Georgia" panose="02040502050405020303" pitchFamily="18" charset="0"/>
              </a:rPr>
              <a:t> </a:t>
            </a:r>
          </a:p>
          <a:p>
            <a:pPr>
              <a:spcBef>
                <a:spcPts val="1200"/>
              </a:spcBef>
              <a:buFont typeface="Wingdings" panose="05000000000000000000" pitchFamily="2" charset="2"/>
              <a:buChar char="§"/>
            </a:pPr>
            <a:r>
              <a:rPr lang="en-US" dirty="0" smtClean="0">
                <a:latin typeface="Georgia" panose="02040502050405020303" pitchFamily="18" charset="0"/>
              </a:rPr>
              <a:t>e-FCL Submission Site </a:t>
            </a:r>
            <a:r>
              <a:rPr lang="en-US" dirty="0">
                <a:latin typeface="Georgia" panose="02040502050405020303" pitchFamily="18" charset="0"/>
              </a:rPr>
              <a:t>User Guide:  </a:t>
            </a:r>
            <a:r>
              <a:rPr lang="en-US" dirty="0">
                <a:latin typeface="Georgia" panose="02040502050405020303" pitchFamily="18" charset="0"/>
                <a:hlinkClick r:id="rId5"/>
              </a:rPr>
              <a:t>http://</a:t>
            </a:r>
            <a:r>
              <a:rPr lang="en-US" dirty="0" smtClean="0">
                <a:latin typeface="Georgia" panose="02040502050405020303" pitchFamily="18" charset="0"/>
                <a:hlinkClick r:id="rId5"/>
              </a:rPr>
              <a:t>www.dss.mil/documents/diss/e-FCL_Submission_Site_User_Guide.pdf</a:t>
            </a:r>
            <a:r>
              <a:rPr lang="en-US" dirty="0" smtClean="0">
                <a:latin typeface="Georgia" panose="02040502050405020303" pitchFamily="18" charset="0"/>
              </a:rPr>
              <a:t> </a:t>
            </a:r>
          </a:p>
          <a:p>
            <a:pPr>
              <a:spcBef>
                <a:spcPts val="1200"/>
              </a:spcBef>
              <a:buFont typeface="Wingdings" panose="05000000000000000000" pitchFamily="2" charset="2"/>
              <a:buChar char="§"/>
            </a:pPr>
            <a:r>
              <a:rPr lang="en-US" dirty="0" smtClean="0">
                <a:latin typeface="Georgia" panose="02040502050405020303" pitchFamily="18" charset="0"/>
              </a:rPr>
              <a:t>E-FCL Submission Requirements Job Aid:</a:t>
            </a:r>
            <a:r>
              <a:rPr lang="en-US" dirty="0">
                <a:latin typeface="Georgia" panose="02040502050405020303" pitchFamily="18" charset="0"/>
              </a:rPr>
              <a:t>  </a:t>
            </a:r>
            <a:r>
              <a:rPr lang="en-US" dirty="0">
                <a:latin typeface="Georgia" panose="02040502050405020303" pitchFamily="18" charset="0"/>
                <a:hlinkClick r:id="rId6"/>
              </a:rPr>
              <a:t>http://</a:t>
            </a:r>
            <a:r>
              <a:rPr lang="en-US" dirty="0" smtClean="0">
                <a:latin typeface="Georgia" panose="02040502050405020303" pitchFamily="18" charset="0"/>
                <a:hlinkClick r:id="rId6"/>
              </a:rPr>
              <a:t>www.cdse.edu/documents/cdse/Understanding_FCL_Submission_Requirements_Final_Job_Aid.pdf</a:t>
            </a:r>
            <a:r>
              <a:rPr lang="en-US" dirty="0" smtClean="0">
                <a:latin typeface="Georgia" panose="02040502050405020303" pitchFamily="18" charset="0"/>
              </a:rPr>
              <a:t> </a:t>
            </a:r>
            <a:endParaRPr lang="en-US" dirty="0">
              <a:latin typeface="Georgia" panose="02040502050405020303" pitchFamily="18" charset="0"/>
            </a:endParaRPr>
          </a:p>
        </p:txBody>
      </p:sp>
      <p:sp>
        <p:nvSpPr>
          <p:cNvPr id="4" name="Slide Number Placeholder 3"/>
          <p:cNvSpPr>
            <a:spLocks noGrp="1"/>
          </p:cNvSpPr>
          <p:nvPr>
            <p:ph type="sldNum" sz="quarter" idx="4"/>
          </p:nvPr>
        </p:nvSpPr>
        <p:spPr/>
        <p:txBody>
          <a:bodyPr/>
          <a:lstStyle/>
          <a:p>
            <a:fld id="{79222BB3-7F2E-4DDE-BEE0-5A51978459E5}" type="slidenum">
              <a:rPr lang="en-US" smtClean="0"/>
              <a:pPr/>
              <a:t>12</a:t>
            </a:fld>
            <a:endParaRPr lang="en-US" dirty="0"/>
          </a:p>
        </p:txBody>
      </p:sp>
    </p:spTree>
    <p:extLst>
      <p:ext uri="{BB962C8B-B14F-4D97-AF65-F5344CB8AC3E}">
        <p14:creationId xmlns:p14="http://schemas.microsoft.com/office/powerpoint/2010/main" val="126798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342899" y="1828800"/>
            <a:ext cx="8458201" cy="4876798"/>
          </a:xfrm>
        </p:spPr>
        <p:txBody>
          <a:bodyPr>
            <a:normAutofit/>
          </a:bodyPr>
          <a:lstStyle/>
          <a:p>
            <a:pPr marL="0" indent="0" algn="ctr">
              <a:buNone/>
            </a:pPr>
            <a:endParaRPr lang="en-US" sz="7200" dirty="0" smtClean="0"/>
          </a:p>
          <a:p>
            <a:pPr marL="0" indent="0" algn="ctr">
              <a:buNone/>
            </a:pPr>
            <a:r>
              <a:rPr lang="en-US" sz="5500" dirty="0" smtClean="0">
                <a:latin typeface="Georgia" panose="02040502050405020303" pitchFamily="18" charset="0"/>
              </a:rPr>
              <a:t>Questions?</a:t>
            </a:r>
            <a:endParaRPr lang="en-US" sz="5500" dirty="0">
              <a:latin typeface="Georgia" panose="02040502050405020303" pitchFamily="18" charset="0"/>
            </a:endParaRPr>
          </a:p>
        </p:txBody>
      </p:sp>
      <p:sp>
        <p:nvSpPr>
          <p:cNvPr id="5" name="Slide Number Placeholder 4"/>
          <p:cNvSpPr>
            <a:spLocks noGrp="1"/>
          </p:cNvSpPr>
          <p:nvPr>
            <p:ph type="sldNum" sz="quarter" idx="4"/>
          </p:nvPr>
        </p:nvSpPr>
        <p:spPr/>
        <p:txBody>
          <a:bodyPr/>
          <a:lstStyle/>
          <a:p>
            <a:fld id="{79222BB3-7F2E-4DDE-BEE0-5A51978459E5}" type="slidenum">
              <a:rPr lang="en-US" smtClean="0"/>
              <a:pPr/>
              <a:t>13</a:t>
            </a:fld>
            <a:endParaRPr lang="en-US" dirty="0"/>
          </a:p>
        </p:txBody>
      </p:sp>
      <p:sp>
        <p:nvSpPr>
          <p:cNvPr id="9" name="Text Box 9"/>
          <p:cNvSpPr txBox="1">
            <a:spLocks noChangeArrowheads="1"/>
          </p:cNvSpPr>
          <p:nvPr/>
        </p:nvSpPr>
        <p:spPr bwMode="auto">
          <a:xfrm>
            <a:off x="3758479" y="0"/>
            <a:ext cx="16270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defTabSz="457200" eaLnBrk="1" hangingPunct="1">
              <a:spcBef>
                <a:spcPct val="20000"/>
              </a:spcBef>
            </a:pPr>
            <a:r>
              <a:rPr lang="en-US" sz="1100" dirty="0">
                <a:solidFill>
                  <a:prstClr val="black">
                    <a:tint val="75000"/>
                  </a:prstClr>
                </a:solidFill>
                <a:latin typeface="+mn-lt"/>
                <a:cs typeface="+mn-cs"/>
              </a:rPr>
              <a:t>UNCLASSIFIED</a:t>
            </a:r>
          </a:p>
        </p:txBody>
      </p:sp>
    </p:spTree>
    <p:extLst>
      <p:ext uri="{BB962C8B-B14F-4D97-AF65-F5344CB8AC3E}">
        <p14:creationId xmlns:p14="http://schemas.microsoft.com/office/powerpoint/2010/main" val="372812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762000"/>
            <a:ext cx="8610601" cy="655639"/>
          </a:xfrm>
        </p:spPr>
        <p:txBody>
          <a:bodyPr>
            <a:noAutofit/>
          </a:bodyPr>
          <a:lstStyle/>
          <a:p>
            <a:r>
              <a:rPr lang="en-US" sz="2200" b="1" dirty="0" smtClean="0">
                <a:solidFill>
                  <a:schemeClr val="bg1"/>
                </a:solidFill>
                <a:latin typeface="Arial Narrow" panose="020B0606020202030204" pitchFamily="34" charset="0"/>
              </a:rPr>
              <a:t>Facility Clearances (FCLs) in the National Industrial Security Program (NISP)</a:t>
            </a:r>
            <a:endParaRPr lang="en-US" sz="2200" b="1" dirty="0">
              <a:solidFill>
                <a:schemeClr val="bg1"/>
              </a:solidFill>
              <a:latin typeface="Arial Narrow" panose="020B0606020202030204" pitchFamily="34" charset="0"/>
            </a:endParaRPr>
          </a:p>
        </p:txBody>
      </p:sp>
      <p:sp>
        <p:nvSpPr>
          <p:cNvPr id="10" name="Content Placeholder 1"/>
          <p:cNvSpPr>
            <a:spLocks noGrp="1"/>
          </p:cNvSpPr>
          <p:nvPr>
            <p:ph idx="1"/>
          </p:nvPr>
        </p:nvSpPr>
        <p:spPr>
          <a:xfrm>
            <a:off x="380999" y="1600200"/>
            <a:ext cx="8458201" cy="4953000"/>
          </a:xfrm>
        </p:spPr>
        <p:txBody>
          <a:bodyPr>
            <a:normAutofit/>
          </a:bodyPr>
          <a:lstStyle/>
          <a:p>
            <a:pPr marL="0" indent="0">
              <a:spcBef>
                <a:spcPts val="0"/>
              </a:spcBef>
              <a:spcAft>
                <a:spcPts val="600"/>
              </a:spcAft>
              <a:buNone/>
            </a:pPr>
            <a:r>
              <a:rPr lang="en-US" sz="2200" kern="0" dirty="0">
                <a:latin typeface="Georgia" panose="02040502050405020303" pitchFamily="18" charset="0"/>
                <a:ea typeface="Verdana" panose="020B0604030504040204" pitchFamily="34" charset="0"/>
                <a:cs typeface="Verdana" panose="020B0604030504040204" pitchFamily="34" charset="0"/>
              </a:rPr>
              <a:t>A </a:t>
            </a:r>
            <a:r>
              <a:rPr lang="en-US" sz="2200" b="1" kern="0" dirty="0">
                <a:latin typeface="Georgia" panose="02040502050405020303" pitchFamily="18" charset="0"/>
                <a:ea typeface="Verdana" panose="020B0604030504040204" pitchFamily="34" charset="0"/>
                <a:cs typeface="Verdana" panose="020B0604030504040204" pitchFamily="34" charset="0"/>
              </a:rPr>
              <a:t>facility clearance (FCL) </a:t>
            </a:r>
            <a:r>
              <a:rPr lang="en-US" sz="2200" kern="0" dirty="0">
                <a:latin typeface="Georgia" panose="02040502050405020303" pitchFamily="18" charset="0"/>
                <a:ea typeface="Verdana" panose="020B0604030504040204" pitchFamily="34" charset="0"/>
                <a:cs typeface="Verdana" panose="020B0604030504040204" pitchFamily="34" charset="0"/>
              </a:rPr>
              <a:t>is an administrative determination that, from a national security standpoint, a company is eligible for access to classified information at the same or lower classification category as the clearance being granted. </a:t>
            </a:r>
          </a:p>
          <a:p>
            <a:pPr marL="0" indent="0">
              <a:spcBef>
                <a:spcPts val="0"/>
              </a:spcBef>
              <a:spcAft>
                <a:spcPts val="600"/>
              </a:spcAft>
              <a:buNone/>
            </a:pPr>
            <a:endParaRPr lang="en-US" sz="2200" kern="0" dirty="0">
              <a:latin typeface="Georgia" panose="02040502050405020303" pitchFamily="18" charset="0"/>
              <a:ea typeface="Verdana" panose="020B0604030504040204" pitchFamily="34" charset="0"/>
              <a:cs typeface="Verdana" panose="020B0604030504040204" pitchFamily="34" charset="0"/>
            </a:endParaRPr>
          </a:p>
          <a:p>
            <a:pPr marL="0" indent="0">
              <a:spcBef>
                <a:spcPts val="0"/>
              </a:spcBef>
              <a:buNone/>
            </a:pPr>
            <a:r>
              <a:rPr lang="en-US" sz="2200" b="1" u="sng" kern="0" dirty="0">
                <a:latin typeface="Georgia" panose="02040502050405020303" pitchFamily="18" charset="0"/>
                <a:ea typeface="Verdana" panose="020B0604030504040204" pitchFamily="34" charset="0"/>
                <a:cs typeface="Verdana" panose="020B0604030504040204" pitchFamily="34" charset="0"/>
              </a:rPr>
              <a:t>Eligibility requirements</a:t>
            </a:r>
            <a:r>
              <a:rPr lang="en-US" sz="2200" b="1" kern="0" dirty="0">
                <a:latin typeface="Georgia" panose="02040502050405020303" pitchFamily="18" charset="0"/>
                <a:ea typeface="Verdana" panose="020B0604030504040204" pitchFamily="34" charset="0"/>
                <a:cs typeface="Verdana" panose="020B0604030504040204" pitchFamily="34" charset="0"/>
              </a:rPr>
              <a:t> </a:t>
            </a:r>
            <a:r>
              <a:rPr lang="en-US" sz="2200" kern="0" dirty="0">
                <a:latin typeface="Georgia" panose="02040502050405020303" pitchFamily="18" charset="0"/>
                <a:ea typeface="Verdana" panose="020B0604030504040204" pitchFamily="34" charset="0"/>
                <a:cs typeface="Verdana" panose="020B0604030504040204" pitchFamily="34" charset="0"/>
              </a:rPr>
              <a:t>(NISPOM 2-102) </a:t>
            </a:r>
          </a:p>
          <a:p>
            <a:pPr>
              <a:spcBef>
                <a:spcPts val="1200"/>
              </a:spcBef>
              <a:buFont typeface="Wingdings" panose="05000000000000000000" pitchFamily="2" charset="2"/>
              <a:buChar char="§"/>
            </a:pPr>
            <a:r>
              <a:rPr lang="en-US" sz="1800" kern="0" dirty="0">
                <a:latin typeface="Georgia" panose="02040502050405020303" pitchFamily="18" charset="0"/>
                <a:ea typeface="Verdana" panose="020B0604030504040204" pitchFamily="34" charset="0"/>
                <a:cs typeface="Verdana" panose="020B0604030504040204" pitchFamily="34" charset="0"/>
              </a:rPr>
              <a:t>Need access to classified information in connection with a legitimate government requirement. </a:t>
            </a:r>
          </a:p>
          <a:p>
            <a:pPr>
              <a:spcBef>
                <a:spcPts val="1200"/>
              </a:spcBef>
              <a:buFont typeface="Wingdings" panose="05000000000000000000" pitchFamily="2" charset="2"/>
              <a:buChar char="§"/>
            </a:pPr>
            <a:r>
              <a:rPr lang="en-US" sz="1800" kern="0" dirty="0" smtClean="0">
                <a:latin typeface="Georgia" panose="02040502050405020303" pitchFamily="18" charset="0"/>
                <a:ea typeface="Verdana" panose="020B0604030504040204" pitchFamily="34" charset="0"/>
                <a:cs typeface="Verdana" panose="020B0604030504040204" pitchFamily="34" charset="0"/>
              </a:rPr>
              <a:t>Lawfully organized </a:t>
            </a:r>
            <a:r>
              <a:rPr lang="en-US" sz="1800" kern="0" dirty="0">
                <a:latin typeface="Georgia" panose="02040502050405020303" pitchFamily="18" charset="0"/>
                <a:ea typeface="Verdana" panose="020B0604030504040204" pitchFamily="34" charset="0"/>
                <a:cs typeface="Verdana" panose="020B0604030504040204" pitchFamily="34" charset="0"/>
              </a:rPr>
              <a:t>and existing </a:t>
            </a:r>
            <a:endParaRPr lang="en-US" sz="1800" kern="0" dirty="0" smtClean="0">
              <a:latin typeface="Georgia" panose="02040502050405020303" pitchFamily="18" charset="0"/>
              <a:ea typeface="Verdana" panose="020B0604030504040204" pitchFamily="34" charset="0"/>
              <a:cs typeface="Verdana" panose="020B0604030504040204" pitchFamily="34" charset="0"/>
            </a:endParaRPr>
          </a:p>
          <a:p>
            <a:pPr>
              <a:spcBef>
                <a:spcPts val="1200"/>
              </a:spcBef>
              <a:buFont typeface="Wingdings" panose="05000000000000000000" pitchFamily="2" charset="2"/>
              <a:buChar char="§"/>
            </a:pPr>
            <a:r>
              <a:rPr lang="en-US" sz="1800" kern="0" dirty="0" smtClean="0">
                <a:latin typeface="Georgia" panose="02040502050405020303" pitchFamily="18" charset="0"/>
                <a:ea typeface="Verdana" panose="020B0604030504040204" pitchFamily="34" charset="0"/>
                <a:cs typeface="Verdana" panose="020B0604030504040204" pitchFamily="34" charset="0"/>
              </a:rPr>
              <a:t>Have </a:t>
            </a:r>
            <a:r>
              <a:rPr lang="en-US" sz="1800" kern="0" dirty="0">
                <a:latin typeface="Georgia" panose="02040502050405020303" pitchFamily="18" charset="0"/>
                <a:ea typeface="Verdana" panose="020B0604030504040204" pitchFamily="34" charset="0"/>
                <a:cs typeface="Verdana" panose="020B0604030504040204" pitchFamily="34" charset="0"/>
              </a:rPr>
              <a:t>a reputation for integrity and lawful conduct</a:t>
            </a:r>
          </a:p>
          <a:p>
            <a:pPr>
              <a:spcBef>
                <a:spcPts val="1200"/>
              </a:spcBef>
              <a:buFont typeface="Wingdings" panose="05000000000000000000" pitchFamily="2" charset="2"/>
              <a:buChar char="§"/>
            </a:pPr>
            <a:r>
              <a:rPr lang="en-US" sz="1800" kern="0" dirty="0">
                <a:latin typeface="Georgia" panose="02040502050405020303" pitchFamily="18" charset="0"/>
                <a:ea typeface="Verdana" panose="020B0604030504040204" pitchFamily="34" charset="0"/>
                <a:cs typeface="Verdana" panose="020B0604030504040204" pitchFamily="34" charset="0"/>
              </a:rPr>
              <a:t>Not under significant Foreign Ownership, Control, or </a:t>
            </a:r>
            <a:r>
              <a:rPr lang="en-US" sz="1800" kern="0" dirty="0" smtClean="0">
                <a:latin typeface="Georgia" panose="02040502050405020303" pitchFamily="18" charset="0"/>
                <a:ea typeface="Verdana" panose="020B0604030504040204" pitchFamily="34" charset="0"/>
                <a:cs typeface="Verdana" panose="020B0604030504040204" pitchFamily="34" charset="0"/>
              </a:rPr>
              <a:t>Influence</a:t>
            </a:r>
            <a:endParaRPr lang="en-US" sz="1800" kern="0" dirty="0">
              <a:latin typeface="Georgia" panose="02040502050405020303" pitchFamily="18"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4"/>
          </p:nvPr>
        </p:nvSpPr>
        <p:spPr/>
        <p:txBody>
          <a:bodyPr/>
          <a:lstStyle/>
          <a:p>
            <a:fld id="{79222BB3-7F2E-4DDE-BEE0-5A51978459E5}" type="slidenum">
              <a:rPr lang="en-US" smtClean="0">
                <a:latin typeface="Arial Narrow" panose="020B0606020202030204" pitchFamily="34" charset="0"/>
              </a:rPr>
              <a:pPr/>
              <a:t>2</a:t>
            </a:fld>
            <a:endParaRPr lang="en-US" dirty="0">
              <a:latin typeface="Arial Narrow" panose="020B0606020202030204" pitchFamily="34" charset="0"/>
            </a:endParaRPr>
          </a:p>
        </p:txBody>
      </p:sp>
    </p:spTree>
    <p:extLst>
      <p:ext uri="{BB962C8B-B14F-4D97-AF65-F5344CB8AC3E}">
        <p14:creationId xmlns:p14="http://schemas.microsoft.com/office/powerpoint/2010/main" val="604202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Narrow" panose="020B0606020202030204" pitchFamily="34" charset="0"/>
              </a:rPr>
              <a:t>FCL Process Overview</a:t>
            </a:r>
            <a:endParaRPr lang="en-US" b="1"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685800" y="1752600"/>
            <a:ext cx="7620000" cy="4267200"/>
          </a:xfrm>
        </p:spPr>
        <p:txBody>
          <a:bodyPr>
            <a:normAutofit lnSpcReduction="10000"/>
          </a:bodyPr>
          <a:lstStyle/>
          <a:p>
            <a:pPr marL="0" indent="0" algn="just">
              <a:buNone/>
            </a:pPr>
            <a:r>
              <a:rPr lang="en-US" dirty="0" smtClean="0">
                <a:latin typeface="Georgia" panose="02040502050405020303" pitchFamily="18" charset="0"/>
              </a:rPr>
              <a:t>The initial FCL process changed in 2014-2015 to increase transparency, improve communication of expectations, and streamline the FCL process.  The improved process establishes specific deadlines a new company must meet in order to successfully complete the FCL process.</a:t>
            </a:r>
          </a:p>
          <a:p>
            <a:pPr>
              <a:buFont typeface="Wingdings" panose="05000000000000000000" pitchFamily="2" charset="2"/>
              <a:buChar char="q"/>
            </a:pPr>
            <a:endParaRPr lang="en-US" dirty="0" smtClean="0">
              <a:latin typeface="Georgia" panose="02040502050405020303" pitchFamily="18" charset="0"/>
            </a:endParaRPr>
          </a:p>
          <a:p>
            <a:pPr>
              <a:buFont typeface="Wingdings" panose="05000000000000000000" pitchFamily="2" charset="2"/>
              <a:buChar char="q"/>
            </a:pPr>
            <a:r>
              <a:rPr lang="en-US" dirty="0" smtClean="0">
                <a:latin typeface="Georgia" panose="02040502050405020303" pitchFamily="18" charset="0"/>
              </a:rPr>
              <a:t>Phase 1 (by Day 20):  Submit complete business records in the National Industrial Security System (NISS)  </a:t>
            </a:r>
          </a:p>
          <a:p>
            <a:pPr>
              <a:buFont typeface="Wingdings" panose="05000000000000000000" pitchFamily="2" charset="2"/>
              <a:buChar char="q"/>
            </a:pPr>
            <a:endParaRPr lang="en-US" b="1" dirty="0" smtClean="0">
              <a:latin typeface="Georgia" panose="02040502050405020303" pitchFamily="18" charset="0"/>
            </a:endParaRPr>
          </a:p>
          <a:p>
            <a:pPr>
              <a:buFont typeface="Wingdings" panose="05000000000000000000" pitchFamily="2" charset="2"/>
              <a:buChar char="q"/>
            </a:pPr>
            <a:r>
              <a:rPr lang="en-US" dirty="0" smtClean="0">
                <a:latin typeface="Georgia" panose="02040502050405020303" pitchFamily="18" charset="0"/>
              </a:rPr>
              <a:t>Phase 2 (by Day 45):  Submit complete investigation requests via the Electronic Questionnaires for Investigations Processing (e-QIP) system for Key Management Personnel (including electronic fingerprints within 14 days of submission)</a:t>
            </a:r>
          </a:p>
          <a:p>
            <a:pPr marL="0" indent="0">
              <a:buNone/>
            </a:pPr>
            <a:endParaRPr lang="en-US" dirty="0" smtClean="0">
              <a:latin typeface="Georgia" panose="02040502050405020303" pitchFamily="18" charset="0"/>
            </a:endParaRPr>
          </a:p>
          <a:p>
            <a:pPr marL="0" indent="0">
              <a:buNone/>
            </a:pPr>
            <a:endParaRPr lang="en-US" dirty="0">
              <a:latin typeface="Georgia" panose="02040502050405020303" pitchFamily="18" charset="0"/>
            </a:endParaRPr>
          </a:p>
          <a:p>
            <a:pPr marL="0" indent="0">
              <a:buNone/>
            </a:pPr>
            <a:endParaRPr lang="en-US" dirty="0">
              <a:latin typeface="Georgia" panose="02040502050405020303" pitchFamily="18" charset="0"/>
            </a:endParaRPr>
          </a:p>
        </p:txBody>
      </p:sp>
      <p:sp>
        <p:nvSpPr>
          <p:cNvPr id="4" name="Slide Number Placeholder 3"/>
          <p:cNvSpPr>
            <a:spLocks noGrp="1"/>
          </p:cNvSpPr>
          <p:nvPr>
            <p:ph type="sldNum" sz="quarter" idx="4"/>
          </p:nvPr>
        </p:nvSpPr>
        <p:spPr/>
        <p:txBody>
          <a:bodyPr/>
          <a:lstStyle/>
          <a:p>
            <a:fld id="{79222BB3-7F2E-4DDE-BEE0-5A51978459E5}" type="slidenum">
              <a:rPr lang="en-US" smtClean="0"/>
              <a:pPr/>
              <a:t>3</a:t>
            </a:fld>
            <a:endParaRPr lang="en-US" dirty="0"/>
          </a:p>
        </p:txBody>
      </p:sp>
    </p:spTree>
    <p:extLst>
      <p:ext uri="{BB962C8B-B14F-4D97-AF65-F5344CB8AC3E}">
        <p14:creationId xmlns:p14="http://schemas.microsoft.com/office/powerpoint/2010/main" val="60663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Narrow" panose="020B0606020202030204" pitchFamily="34" charset="0"/>
                <a:cs typeface="Arial" panose="020B0604020202020204" pitchFamily="34" charset="0"/>
              </a:rPr>
              <a:t>The sponsor role within the FCL process</a:t>
            </a:r>
            <a:endParaRPr lang="en-US" b="1" dirty="0">
              <a:solidFill>
                <a:schemeClr val="bg1"/>
              </a:solidFill>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914400" lvl="2" indent="-342900">
              <a:buFont typeface="+mj-lt"/>
              <a:buAutoNum type="arabicPeriod"/>
            </a:pPr>
            <a:r>
              <a:rPr lang="en-US" sz="2400" dirty="0" smtClean="0">
                <a:latin typeface="Georgia" panose="02040502050405020303" pitchFamily="18" charset="0"/>
              </a:rPr>
              <a:t>Validate the sponsored company is capable of meeting eligibility requirements</a:t>
            </a:r>
          </a:p>
          <a:p>
            <a:pPr marL="571500" lvl="2" indent="0">
              <a:buNone/>
            </a:pPr>
            <a:endParaRPr lang="en-US" sz="2400" dirty="0" smtClean="0">
              <a:latin typeface="Georgia" panose="02040502050405020303" pitchFamily="18" charset="0"/>
            </a:endParaRPr>
          </a:p>
          <a:p>
            <a:pPr lvl="3">
              <a:buFont typeface="Wingdings" panose="05000000000000000000" pitchFamily="2" charset="2"/>
              <a:buChar char="§"/>
            </a:pPr>
            <a:r>
              <a:rPr lang="en-US" sz="2400" dirty="0" smtClean="0">
                <a:latin typeface="Georgia" panose="02040502050405020303" pitchFamily="18" charset="0"/>
              </a:rPr>
              <a:t>Does the company have a reputation of lawful conduct?</a:t>
            </a:r>
          </a:p>
          <a:p>
            <a:pPr lvl="3">
              <a:buFont typeface="Wingdings" panose="05000000000000000000" pitchFamily="2" charset="2"/>
              <a:buChar char="§"/>
            </a:pPr>
            <a:endParaRPr lang="en-US" sz="2400" dirty="0" smtClean="0">
              <a:latin typeface="Georgia" panose="02040502050405020303" pitchFamily="18" charset="0"/>
            </a:endParaRPr>
          </a:p>
          <a:p>
            <a:pPr lvl="3">
              <a:buFont typeface="Wingdings" panose="05000000000000000000" pitchFamily="2" charset="2"/>
              <a:buChar char="§"/>
            </a:pPr>
            <a:r>
              <a:rPr lang="en-US" sz="2400" dirty="0" smtClean="0">
                <a:latin typeface="Georgia" panose="02040502050405020303" pitchFamily="18" charset="0"/>
              </a:rPr>
              <a:t>Is the company ready to meet all requirements within the FCL process?</a:t>
            </a:r>
          </a:p>
          <a:p>
            <a:pPr lvl="3">
              <a:buFont typeface="Wingdings" panose="05000000000000000000" pitchFamily="2" charset="2"/>
              <a:buChar char="§"/>
            </a:pPr>
            <a:endParaRPr lang="en-US" sz="2400" dirty="0" smtClean="0">
              <a:latin typeface="Georgia" panose="02040502050405020303" pitchFamily="18" charset="0"/>
            </a:endParaRPr>
          </a:p>
          <a:p>
            <a:pPr lvl="3">
              <a:buFont typeface="Wingdings" panose="05000000000000000000" pitchFamily="2" charset="2"/>
              <a:buChar char="§"/>
            </a:pPr>
            <a:r>
              <a:rPr lang="en-US" sz="2400" dirty="0" smtClean="0">
                <a:latin typeface="Georgia" panose="02040502050405020303" pitchFamily="18" charset="0"/>
              </a:rPr>
              <a:t>If FOCI is involved, ensure the company is briefed and the impact of the FCL issuance timelines.</a:t>
            </a:r>
          </a:p>
          <a:p>
            <a:pPr lvl="3">
              <a:buFont typeface="Wingdings" panose="05000000000000000000" pitchFamily="2" charset="2"/>
              <a:buChar char="§"/>
            </a:pPr>
            <a:endParaRPr lang="en-US" sz="1800" dirty="0" smtClean="0">
              <a:latin typeface="Georgia" panose="02040502050405020303" pitchFamily="18" charset="0"/>
            </a:endParaRPr>
          </a:p>
          <a:p>
            <a:pPr lvl="3">
              <a:buFont typeface="Wingdings" panose="05000000000000000000" pitchFamily="2" charset="2"/>
              <a:buChar char="§"/>
            </a:pPr>
            <a:endParaRPr lang="en-US" dirty="0" smtClean="0">
              <a:latin typeface="Georgia" panose="02040502050405020303" pitchFamily="18" charset="0"/>
            </a:endParaRPr>
          </a:p>
          <a:p>
            <a:pPr lvl="2">
              <a:buFont typeface="Wingdings" panose="05000000000000000000" pitchFamily="2" charset="2"/>
              <a:buChar char="§"/>
            </a:pPr>
            <a:endParaRPr lang="en-US" dirty="0" smtClean="0">
              <a:latin typeface="Georgia" panose="02040502050405020303" pitchFamily="18" charset="0"/>
            </a:endParaRPr>
          </a:p>
        </p:txBody>
      </p:sp>
      <p:sp>
        <p:nvSpPr>
          <p:cNvPr id="4" name="Slide Number Placeholder 3"/>
          <p:cNvSpPr>
            <a:spLocks noGrp="1"/>
          </p:cNvSpPr>
          <p:nvPr>
            <p:ph type="sldNum" sz="quarter" idx="4"/>
          </p:nvPr>
        </p:nvSpPr>
        <p:spPr/>
        <p:txBody>
          <a:bodyPr/>
          <a:lstStyle/>
          <a:p>
            <a:fld id="{79222BB3-7F2E-4DDE-BEE0-5A51978459E5}" type="slidenum">
              <a:rPr lang="en-US" smtClean="0"/>
              <a:pPr/>
              <a:t>4</a:t>
            </a:fld>
            <a:endParaRPr lang="en-US" dirty="0"/>
          </a:p>
        </p:txBody>
      </p:sp>
    </p:spTree>
    <p:extLst>
      <p:ext uri="{BB962C8B-B14F-4D97-AF65-F5344CB8AC3E}">
        <p14:creationId xmlns:p14="http://schemas.microsoft.com/office/powerpoint/2010/main" val="4251317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Arial Narrow" panose="020B0606020202030204" pitchFamily="34" charset="0"/>
                <a:cs typeface="Arial" panose="020B0604020202020204" pitchFamily="34" charset="0"/>
              </a:rPr>
              <a:t>The sponsor role within the FCL process</a:t>
            </a:r>
            <a:endParaRPr lang="en-US" dirty="0"/>
          </a:p>
        </p:txBody>
      </p:sp>
      <p:sp>
        <p:nvSpPr>
          <p:cNvPr id="3" name="Content Placeholder 2"/>
          <p:cNvSpPr>
            <a:spLocks noGrp="1"/>
          </p:cNvSpPr>
          <p:nvPr>
            <p:ph idx="1"/>
          </p:nvPr>
        </p:nvSpPr>
        <p:spPr/>
        <p:txBody>
          <a:bodyPr>
            <a:normAutofit fontScale="92500" lnSpcReduction="10000"/>
          </a:bodyPr>
          <a:lstStyle/>
          <a:p>
            <a:pPr marL="1028700" lvl="2" indent="-457200">
              <a:buAutoNum type="arabicPeriod" startAt="2"/>
            </a:pPr>
            <a:r>
              <a:rPr lang="en-US" sz="2400" dirty="0" smtClean="0">
                <a:latin typeface="Georgia" panose="02040502050405020303" pitchFamily="18" charset="0"/>
              </a:rPr>
              <a:t>Officially </a:t>
            </a:r>
            <a:r>
              <a:rPr lang="en-US" sz="2400" dirty="0">
                <a:latin typeface="Georgia" panose="02040502050405020303" pitchFamily="18" charset="0"/>
              </a:rPr>
              <a:t>sponsor the company for an FCL</a:t>
            </a:r>
          </a:p>
          <a:p>
            <a:pPr marL="1028700" lvl="2" indent="-457200">
              <a:buAutoNum type="arabicPeriod" startAt="2"/>
            </a:pPr>
            <a:endParaRPr lang="en-US" sz="2400" dirty="0">
              <a:latin typeface="Georgia" panose="02040502050405020303" pitchFamily="18" charset="0"/>
            </a:endParaRPr>
          </a:p>
          <a:p>
            <a:pPr lvl="3">
              <a:buFont typeface="Wingdings" panose="05000000000000000000" pitchFamily="2" charset="2"/>
              <a:buChar char="§"/>
            </a:pPr>
            <a:r>
              <a:rPr lang="en-US" sz="2400" dirty="0">
                <a:latin typeface="Georgia" panose="02040502050405020303" pitchFamily="18" charset="0"/>
              </a:rPr>
              <a:t>Sponsor is required to issue a DD Form 254 to the company per NISPOM </a:t>
            </a:r>
            <a:r>
              <a:rPr lang="en-US" sz="2400" dirty="0" smtClean="0">
                <a:latin typeface="Georgia" panose="02040502050405020303" pitchFamily="18" charset="0"/>
              </a:rPr>
              <a:t>7-102</a:t>
            </a:r>
          </a:p>
          <a:p>
            <a:pPr lvl="3">
              <a:buFont typeface="Wingdings" panose="05000000000000000000" pitchFamily="2" charset="2"/>
              <a:buChar char="§"/>
            </a:pPr>
            <a:endParaRPr lang="en-US" sz="2400" dirty="0">
              <a:latin typeface="Georgia" panose="02040502050405020303" pitchFamily="18" charset="0"/>
            </a:endParaRPr>
          </a:p>
          <a:p>
            <a:pPr lvl="3">
              <a:buFont typeface="Wingdings" panose="05000000000000000000" pitchFamily="2" charset="2"/>
              <a:buChar char="§"/>
            </a:pPr>
            <a:r>
              <a:rPr lang="en-US" sz="2400" dirty="0">
                <a:latin typeface="Georgia" panose="02040502050405020303" pitchFamily="18" charset="0"/>
              </a:rPr>
              <a:t>Sponsor is responsible for submitting a sponsorship letter and DD Form 254 to DSS</a:t>
            </a:r>
            <a:r>
              <a:rPr lang="en-US" sz="2400" dirty="0" smtClean="0">
                <a:latin typeface="Georgia" panose="02040502050405020303" pitchFamily="18" charset="0"/>
              </a:rPr>
              <a:t>.</a:t>
            </a:r>
          </a:p>
          <a:p>
            <a:pPr lvl="3">
              <a:buFont typeface="Wingdings" panose="05000000000000000000" pitchFamily="2" charset="2"/>
              <a:buChar char="§"/>
            </a:pPr>
            <a:endParaRPr lang="en-US" sz="2400" dirty="0">
              <a:latin typeface="Georgia" panose="02040502050405020303" pitchFamily="18" charset="0"/>
            </a:endParaRPr>
          </a:p>
          <a:p>
            <a:pPr lvl="3">
              <a:buFont typeface="Wingdings" panose="05000000000000000000" pitchFamily="2" charset="2"/>
              <a:buChar char="§"/>
            </a:pPr>
            <a:r>
              <a:rPr lang="en-US" sz="2400" dirty="0">
                <a:latin typeface="Georgia" panose="02040502050405020303" pitchFamily="18" charset="0"/>
              </a:rPr>
              <a:t>Sponsorship letter and DD Form 254 is required to be complete and provide a detailed justification for the requested FCL when sent to DSS</a:t>
            </a:r>
            <a:r>
              <a:rPr lang="en-US" sz="2400" dirty="0" smtClean="0">
                <a:latin typeface="Georgia" panose="02040502050405020303" pitchFamily="18" charset="0"/>
              </a:rPr>
              <a:t>.</a:t>
            </a:r>
          </a:p>
          <a:p>
            <a:pPr lvl="3">
              <a:buFont typeface="Wingdings" panose="05000000000000000000" pitchFamily="2" charset="2"/>
              <a:buChar char="§"/>
            </a:pPr>
            <a:endParaRPr lang="en-US" sz="2400" dirty="0">
              <a:latin typeface="Georgia" panose="02040502050405020303" pitchFamily="18" charset="0"/>
            </a:endParaRPr>
          </a:p>
          <a:p>
            <a:pPr lvl="3">
              <a:buFont typeface="Wingdings" panose="05000000000000000000" pitchFamily="2" charset="2"/>
              <a:buChar char="§"/>
            </a:pPr>
            <a:r>
              <a:rPr lang="en-US" sz="2400" dirty="0">
                <a:latin typeface="Georgia" panose="02040502050405020303" pitchFamily="18" charset="0"/>
              </a:rPr>
              <a:t>Sponsor is responsible for validating the request has been accepted by DSS.</a:t>
            </a:r>
          </a:p>
          <a:p>
            <a:endParaRPr lang="en-US" dirty="0"/>
          </a:p>
        </p:txBody>
      </p:sp>
      <p:sp>
        <p:nvSpPr>
          <p:cNvPr id="4" name="Slide Number Placeholder 3"/>
          <p:cNvSpPr>
            <a:spLocks noGrp="1"/>
          </p:cNvSpPr>
          <p:nvPr>
            <p:ph type="sldNum" sz="quarter" idx="4"/>
          </p:nvPr>
        </p:nvSpPr>
        <p:spPr/>
        <p:txBody>
          <a:bodyPr/>
          <a:lstStyle/>
          <a:p>
            <a:fld id="{79222BB3-7F2E-4DDE-BEE0-5A51978459E5}" type="slidenum">
              <a:rPr lang="en-US" smtClean="0"/>
              <a:pPr/>
              <a:t>5</a:t>
            </a:fld>
            <a:endParaRPr lang="en-US" dirty="0"/>
          </a:p>
        </p:txBody>
      </p:sp>
      <p:sp>
        <p:nvSpPr>
          <p:cNvPr id="5" name="Footer Placeholder 4"/>
          <p:cNvSpPr>
            <a:spLocks noGrp="1"/>
          </p:cNvSpPr>
          <p:nvPr>
            <p:ph type="ftr" sz="quarter" idx="3"/>
          </p:nvPr>
        </p:nvSpPr>
        <p:spPr/>
        <p:txBody>
          <a:bodyPr/>
          <a:lstStyle/>
          <a:p>
            <a:r>
              <a:rPr lang="en-US" smtClean="0"/>
              <a:t>UNCLASSIFIED</a:t>
            </a:r>
            <a:endParaRPr lang="en-US" dirty="0"/>
          </a:p>
        </p:txBody>
      </p:sp>
    </p:spTree>
    <p:extLst>
      <p:ext uri="{BB962C8B-B14F-4D97-AF65-F5344CB8AC3E}">
        <p14:creationId xmlns:p14="http://schemas.microsoft.com/office/powerpoint/2010/main" val="226912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Arial Narrow" panose="020B0606020202030204" pitchFamily="34" charset="0"/>
                <a:cs typeface="Arial" panose="020B0604020202020204" pitchFamily="34" charset="0"/>
              </a:rPr>
              <a:t>The sponsor role within the FCL process</a:t>
            </a:r>
            <a:endParaRPr lang="en-US" b="1" dirty="0">
              <a:solidFill>
                <a:schemeClr val="bg1"/>
              </a:solidFill>
              <a:latin typeface="Arial Narrow" panose="020B060602020203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latin typeface="Georgia" panose="02040502050405020303" pitchFamily="18" charset="0"/>
            </a:endParaRPr>
          </a:p>
          <a:p>
            <a:pPr marL="914400" lvl="2" indent="-342900">
              <a:buFont typeface="+mj-lt"/>
              <a:buAutoNum type="arabicPeriod"/>
            </a:pPr>
            <a:r>
              <a:rPr lang="en-US" sz="2600" dirty="0" smtClean="0">
                <a:latin typeface="Georgia" panose="02040502050405020303" pitchFamily="18" charset="0"/>
              </a:rPr>
              <a:t>Advise and assist the company during the FCL process</a:t>
            </a:r>
            <a:endParaRPr lang="en-US" sz="2600" dirty="0">
              <a:latin typeface="Georgia" panose="02040502050405020303" pitchFamily="18" charset="0"/>
            </a:endParaRPr>
          </a:p>
          <a:p>
            <a:pPr marL="571500" lvl="2" indent="0">
              <a:buNone/>
            </a:pPr>
            <a:endParaRPr lang="en-US" sz="2600" dirty="0">
              <a:latin typeface="Georgia" panose="02040502050405020303" pitchFamily="18" charset="0"/>
            </a:endParaRPr>
          </a:p>
          <a:p>
            <a:pPr lvl="3">
              <a:buFont typeface="Wingdings" panose="05000000000000000000" pitchFamily="2" charset="2"/>
              <a:buChar char="§"/>
            </a:pPr>
            <a:r>
              <a:rPr lang="en-US" sz="2600" dirty="0" smtClean="0">
                <a:latin typeface="Georgia" panose="02040502050405020303" pitchFamily="18" charset="0"/>
              </a:rPr>
              <a:t>Recommend participation in telephonic survey call with DSS and company</a:t>
            </a:r>
          </a:p>
          <a:p>
            <a:pPr lvl="3">
              <a:buFont typeface="Wingdings" panose="05000000000000000000" pitchFamily="2" charset="2"/>
              <a:buChar char="§"/>
            </a:pPr>
            <a:endParaRPr lang="en-US" sz="2600" dirty="0" smtClean="0">
              <a:latin typeface="Georgia" panose="02040502050405020303" pitchFamily="18" charset="0"/>
            </a:endParaRPr>
          </a:p>
          <a:p>
            <a:pPr lvl="3">
              <a:buFont typeface="Wingdings" panose="05000000000000000000" pitchFamily="2" charset="2"/>
              <a:buChar char="§"/>
            </a:pPr>
            <a:r>
              <a:rPr lang="en-US" sz="2600" dirty="0" smtClean="0">
                <a:latin typeface="Georgia" panose="02040502050405020303" pitchFamily="18" charset="0"/>
              </a:rPr>
              <a:t>Ensure company understands discontinue points within the FCL process and meets the required timeframes for submission of information</a:t>
            </a:r>
          </a:p>
          <a:p>
            <a:pPr lvl="3">
              <a:buFont typeface="Wingdings" panose="05000000000000000000" pitchFamily="2" charset="2"/>
              <a:buChar char="§"/>
            </a:pPr>
            <a:endParaRPr lang="en-US" sz="2600" dirty="0" smtClean="0">
              <a:latin typeface="Georgia" panose="02040502050405020303" pitchFamily="18" charset="0"/>
            </a:endParaRPr>
          </a:p>
          <a:p>
            <a:pPr lvl="3">
              <a:buFont typeface="Wingdings" panose="05000000000000000000" pitchFamily="2" charset="2"/>
              <a:buChar char="§"/>
            </a:pPr>
            <a:r>
              <a:rPr lang="en-US" sz="2600" dirty="0" smtClean="0">
                <a:latin typeface="Georgia" panose="02040502050405020303" pitchFamily="18" charset="0"/>
              </a:rPr>
              <a:t>Assist with submission of required information within NISS</a:t>
            </a:r>
          </a:p>
          <a:p>
            <a:pPr lvl="3">
              <a:buFont typeface="Wingdings" panose="05000000000000000000" pitchFamily="2" charset="2"/>
              <a:buChar char="§"/>
            </a:pPr>
            <a:endParaRPr lang="en-US" sz="2600" dirty="0" smtClean="0">
              <a:latin typeface="Georgia" panose="02040502050405020303" pitchFamily="18" charset="0"/>
            </a:endParaRPr>
          </a:p>
          <a:p>
            <a:pPr lvl="3">
              <a:buFont typeface="Wingdings" panose="05000000000000000000" pitchFamily="2" charset="2"/>
              <a:buChar char="§"/>
            </a:pPr>
            <a:r>
              <a:rPr lang="en-US" sz="2600" dirty="0" smtClean="0">
                <a:latin typeface="Georgia" panose="02040502050405020303" pitchFamily="18" charset="0"/>
              </a:rPr>
              <a:t>Assist with submission of required e-QIPs and fingerprinting</a:t>
            </a:r>
          </a:p>
          <a:p>
            <a:pPr lvl="3">
              <a:buFont typeface="Wingdings" panose="05000000000000000000" pitchFamily="2" charset="2"/>
              <a:buChar char="§"/>
            </a:pPr>
            <a:endParaRPr lang="en-US" sz="2600" dirty="0" smtClean="0">
              <a:latin typeface="Georgia" panose="02040502050405020303" pitchFamily="18" charset="0"/>
            </a:endParaRPr>
          </a:p>
          <a:p>
            <a:pPr marL="914400" lvl="2" indent="-342900">
              <a:buFont typeface="+mj-lt"/>
              <a:buAutoNum type="arabicPeriod"/>
            </a:pPr>
            <a:endParaRPr lang="en-US" sz="2600" dirty="0">
              <a:latin typeface="Georgia" panose="02040502050405020303" pitchFamily="18" charset="0"/>
            </a:endParaRPr>
          </a:p>
          <a:p>
            <a:pPr marL="0" indent="0">
              <a:buNone/>
            </a:pPr>
            <a:endParaRPr lang="en-US" dirty="0" smtClean="0">
              <a:latin typeface="Georgia" panose="02040502050405020303" pitchFamily="18" charset="0"/>
            </a:endParaRPr>
          </a:p>
          <a:p>
            <a:pPr marL="0" indent="0">
              <a:buNone/>
            </a:pPr>
            <a:endParaRPr lang="en-US" dirty="0">
              <a:latin typeface="Georgia" panose="02040502050405020303" pitchFamily="18" charset="0"/>
            </a:endParaRPr>
          </a:p>
        </p:txBody>
      </p:sp>
      <p:sp>
        <p:nvSpPr>
          <p:cNvPr id="4" name="Slide Number Placeholder 3"/>
          <p:cNvSpPr>
            <a:spLocks noGrp="1"/>
          </p:cNvSpPr>
          <p:nvPr>
            <p:ph type="sldNum" sz="quarter" idx="4"/>
          </p:nvPr>
        </p:nvSpPr>
        <p:spPr/>
        <p:txBody>
          <a:bodyPr/>
          <a:lstStyle/>
          <a:p>
            <a:fld id="{79222BB3-7F2E-4DDE-BEE0-5A51978459E5}" type="slidenum">
              <a:rPr lang="en-US" smtClean="0"/>
              <a:pPr/>
              <a:t>6</a:t>
            </a:fld>
            <a:endParaRPr lang="en-US" dirty="0"/>
          </a:p>
        </p:txBody>
      </p:sp>
    </p:spTree>
    <p:extLst>
      <p:ext uri="{BB962C8B-B14F-4D97-AF65-F5344CB8AC3E}">
        <p14:creationId xmlns:p14="http://schemas.microsoft.com/office/powerpoint/2010/main" val="4056479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Arial Narrow" panose="020B0606020202030204" pitchFamily="34" charset="0"/>
                <a:cs typeface="Arial" panose="020B0604020202020204" pitchFamily="34" charset="0"/>
              </a:rPr>
              <a:t>The sponsor role within the FCL process</a:t>
            </a:r>
            <a:endParaRPr lang="en-US" dirty="0"/>
          </a:p>
        </p:txBody>
      </p:sp>
      <p:sp>
        <p:nvSpPr>
          <p:cNvPr id="3" name="Content Placeholder 2"/>
          <p:cNvSpPr>
            <a:spLocks noGrp="1"/>
          </p:cNvSpPr>
          <p:nvPr>
            <p:ph idx="1"/>
          </p:nvPr>
        </p:nvSpPr>
        <p:spPr/>
        <p:txBody>
          <a:bodyPr>
            <a:normAutofit/>
          </a:bodyPr>
          <a:lstStyle/>
          <a:p>
            <a:pPr marL="914400" lvl="2" indent="-342900">
              <a:buFont typeface="+mj-lt"/>
              <a:buAutoNum type="arabicPeriod"/>
            </a:pPr>
            <a:r>
              <a:rPr lang="en-US" sz="2200" dirty="0" smtClean="0">
                <a:solidFill>
                  <a:prstClr val="black"/>
                </a:solidFill>
                <a:latin typeface="Georgia" panose="02040502050405020303" pitchFamily="18" charset="0"/>
              </a:rPr>
              <a:t>Value of sponsor being directly involved in FCL process</a:t>
            </a:r>
            <a:endParaRPr lang="en-US" sz="2200" dirty="0">
              <a:solidFill>
                <a:prstClr val="black"/>
              </a:solidFill>
              <a:latin typeface="Georgia" panose="02040502050405020303" pitchFamily="18" charset="0"/>
            </a:endParaRPr>
          </a:p>
          <a:p>
            <a:pPr marL="571500" lvl="2" indent="0">
              <a:buNone/>
            </a:pPr>
            <a:endParaRPr lang="en-US" sz="2200" dirty="0">
              <a:solidFill>
                <a:prstClr val="black"/>
              </a:solidFill>
              <a:latin typeface="Georgia" panose="02040502050405020303" pitchFamily="18" charset="0"/>
            </a:endParaRPr>
          </a:p>
          <a:p>
            <a:pPr lvl="3">
              <a:buFont typeface="Wingdings" panose="05000000000000000000" pitchFamily="2" charset="2"/>
              <a:buChar char="§"/>
            </a:pPr>
            <a:r>
              <a:rPr lang="en-US" sz="2200" dirty="0" smtClean="0">
                <a:solidFill>
                  <a:prstClr val="black"/>
                </a:solidFill>
                <a:latin typeface="Georgia" panose="02040502050405020303" pitchFamily="18" charset="0"/>
              </a:rPr>
              <a:t>Increased probability the FCL process will be conducted efficiently and effectively, assisting your company with meeting deliverables on the classified contract</a:t>
            </a:r>
            <a:endParaRPr lang="en-US" sz="2200" dirty="0">
              <a:solidFill>
                <a:prstClr val="black"/>
              </a:solidFill>
              <a:latin typeface="Georgia" panose="02040502050405020303" pitchFamily="18" charset="0"/>
            </a:endParaRPr>
          </a:p>
          <a:p>
            <a:pPr lvl="3">
              <a:buFont typeface="Wingdings" panose="05000000000000000000" pitchFamily="2" charset="2"/>
              <a:buChar char="§"/>
            </a:pPr>
            <a:endParaRPr lang="en-US" sz="2200" dirty="0">
              <a:solidFill>
                <a:prstClr val="black"/>
              </a:solidFill>
              <a:latin typeface="Georgia" panose="02040502050405020303" pitchFamily="18" charset="0"/>
            </a:endParaRPr>
          </a:p>
          <a:p>
            <a:pPr lvl="3">
              <a:buFont typeface="Wingdings" panose="05000000000000000000" pitchFamily="2" charset="2"/>
              <a:buChar char="§"/>
            </a:pPr>
            <a:r>
              <a:rPr lang="en-US" sz="2200" dirty="0" smtClean="0">
                <a:solidFill>
                  <a:prstClr val="black"/>
                </a:solidFill>
                <a:latin typeface="Georgia" panose="02040502050405020303" pitchFamily="18" charset="0"/>
              </a:rPr>
              <a:t>Decreased probability the FCL process will be discontinued due to missed timeframes, delaying performance and negatively impacting your company</a:t>
            </a:r>
            <a:endParaRPr lang="en-US" sz="2200" dirty="0">
              <a:solidFill>
                <a:prstClr val="black"/>
              </a:solidFill>
              <a:latin typeface="Georgia" panose="02040502050405020303" pitchFamily="18" charset="0"/>
            </a:endParaRPr>
          </a:p>
          <a:p>
            <a:pPr lvl="3">
              <a:buFont typeface="Wingdings" panose="05000000000000000000" pitchFamily="2" charset="2"/>
              <a:buChar char="§"/>
            </a:pPr>
            <a:endParaRPr lang="en-US" sz="2200" dirty="0">
              <a:solidFill>
                <a:prstClr val="black"/>
              </a:solidFill>
              <a:latin typeface="Georgia" panose="02040502050405020303" pitchFamily="18" charset="0"/>
            </a:endParaRPr>
          </a:p>
          <a:p>
            <a:pPr lvl="3">
              <a:buFont typeface="Wingdings" panose="05000000000000000000" pitchFamily="2" charset="2"/>
              <a:buChar char="§"/>
            </a:pPr>
            <a:r>
              <a:rPr lang="en-US" sz="2200" dirty="0" smtClean="0">
                <a:solidFill>
                  <a:prstClr val="black"/>
                </a:solidFill>
                <a:latin typeface="Georgia" panose="02040502050405020303" pitchFamily="18" charset="0"/>
              </a:rPr>
              <a:t>Sponsor could earn enhancement for category 4: Information/Product Sharing w/in Community</a:t>
            </a:r>
            <a:endParaRPr lang="en-US" sz="2200" dirty="0">
              <a:solidFill>
                <a:prstClr val="black"/>
              </a:solidFill>
              <a:latin typeface="Georgia" panose="02040502050405020303" pitchFamily="18" charset="0"/>
            </a:endParaRPr>
          </a:p>
          <a:p>
            <a:pPr lvl="3">
              <a:buFont typeface="Wingdings" panose="05000000000000000000" pitchFamily="2" charset="2"/>
              <a:buChar char="§"/>
            </a:pPr>
            <a:endParaRPr lang="en-US" sz="2200" dirty="0">
              <a:solidFill>
                <a:prstClr val="black"/>
              </a:solidFill>
              <a:latin typeface="Georgia" panose="02040502050405020303" pitchFamily="18" charset="0"/>
            </a:endParaRPr>
          </a:p>
          <a:p>
            <a:pPr lvl="3">
              <a:buFont typeface="Wingdings" panose="05000000000000000000" pitchFamily="2" charset="2"/>
              <a:buChar char="§"/>
            </a:pPr>
            <a:endParaRPr lang="en-US" sz="2200" dirty="0">
              <a:solidFill>
                <a:prstClr val="black"/>
              </a:solidFill>
              <a:latin typeface="Georgia" panose="02040502050405020303" pitchFamily="18" charset="0"/>
            </a:endParaRPr>
          </a:p>
          <a:p>
            <a:endParaRPr lang="en-US" dirty="0"/>
          </a:p>
        </p:txBody>
      </p:sp>
      <p:sp>
        <p:nvSpPr>
          <p:cNvPr id="4" name="Slide Number Placeholder 3"/>
          <p:cNvSpPr>
            <a:spLocks noGrp="1"/>
          </p:cNvSpPr>
          <p:nvPr>
            <p:ph type="sldNum" sz="quarter" idx="4"/>
          </p:nvPr>
        </p:nvSpPr>
        <p:spPr/>
        <p:txBody>
          <a:bodyPr/>
          <a:lstStyle/>
          <a:p>
            <a:fld id="{79222BB3-7F2E-4DDE-BEE0-5A51978459E5}"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UNCLASSIFIED</a:t>
            </a:r>
            <a:endParaRPr lang="en-US" dirty="0"/>
          </a:p>
        </p:txBody>
      </p:sp>
    </p:spTree>
    <p:extLst>
      <p:ext uri="{BB962C8B-B14F-4D97-AF65-F5344CB8AC3E}">
        <p14:creationId xmlns:p14="http://schemas.microsoft.com/office/powerpoint/2010/main" val="134909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Narrow" panose="020B0606020202030204" pitchFamily="34" charset="0"/>
              </a:rPr>
              <a:t>General FCL Process </a:t>
            </a:r>
            <a:endParaRPr lang="en-US" dirty="0"/>
          </a:p>
        </p:txBody>
      </p:sp>
      <p:sp>
        <p:nvSpPr>
          <p:cNvPr id="3" name="Content Placeholder 2"/>
          <p:cNvSpPr>
            <a:spLocks noGrp="1"/>
          </p:cNvSpPr>
          <p:nvPr>
            <p:ph idx="1"/>
          </p:nvPr>
        </p:nvSpPr>
        <p:spPr/>
        <p:txBody>
          <a:bodyPr/>
          <a:lstStyle/>
          <a:p>
            <a:pPr marL="0" indent="0">
              <a:buNone/>
            </a:pPr>
            <a:r>
              <a:rPr lang="en-US" dirty="0">
                <a:latin typeface="Georgia" panose="02040502050405020303" pitchFamily="18" charset="0"/>
              </a:rPr>
              <a:t>A complete initial </a:t>
            </a:r>
            <a:r>
              <a:rPr lang="en-US" dirty="0" smtClean="0">
                <a:latin typeface="Georgia" panose="02040502050405020303" pitchFamily="18" charset="0"/>
              </a:rPr>
              <a:t>NISS </a:t>
            </a:r>
            <a:r>
              <a:rPr lang="en-US" dirty="0">
                <a:latin typeface="Georgia" panose="02040502050405020303" pitchFamily="18" charset="0"/>
              </a:rPr>
              <a:t>package consists of two main sections:</a:t>
            </a:r>
          </a:p>
          <a:p>
            <a:pPr marL="0" indent="0">
              <a:buNone/>
            </a:pPr>
            <a:endParaRPr lang="en-US" dirty="0">
              <a:latin typeface="Georgia" panose="02040502050405020303" pitchFamily="18" charset="0"/>
            </a:endParaRPr>
          </a:p>
          <a:p>
            <a:pPr marL="457200" indent="-457200">
              <a:buFont typeface="+mj-lt"/>
              <a:buAutoNum type="arabicPeriod"/>
            </a:pPr>
            <a:r>
              <a:rPr lang="en-US" dirty="0">
                <a:latin typeface="Georgia" panose="02040502050405020303" pitchFamily="18" charset="0"/>
              </a:rPr>
              <a:t>Uploading business records</a:t>
            </a:r>
          </a:p>
          <a:p>
            <a:pPr lvl="2">
              <a:buClr>
                <a:srgbClr val="125C76"/>
              </a:buClr>
              <a:buFont typeface="Wingdings" panose="05000000000000000000" pitchFamily="2" charset="2"/>
              <a:buChar char="§"/>
            </a:pPr>
            <a:r>
              <a:rPr lang="en-US" dirty="0">
                <a:latin typeface="Georgia" panose="02040502050405020303" pitchFamily="18" charset="0"/>
              </a:rPr>
              <a:t>Legal business records </a:t>
            </a:r>
          </a:p>
          <a:p>
            <a:pPr lvl="2">
              <a:buClr>
                <a:srgbClr val="125C76"/>
              </a:buClr>
              <a:buFont typeface="Wingdings" panose="05000000000000000000" pitchFamily="2" charset="2"/>
              <a:buChar char="§"/>
            </a:pPr>
            <a:r>
              <a:rPr lang="en-US" dirty="0">
                <a:latin typeface="Georgia" panose="02040502050405020303" pitchFamily="18" charset="0"/>
              </a:rPr>
              <a:t>Documents required to identify KMPs</a:t>
            </a:r>
          </a:p>
          <a:p>
            <a:pPr lvl="2">
              <a:buClr>
                <a:srgbClr val="125C76"/>
              </a:buClr>
              <a:buFont typeface="Wingdings" panose="05000000000000000000" pitchFamily="2" charset="2"/>
              <a:buChar char="§"/>
            </a:pPr>
            <a:r>
              <a:rPr lang="en-US" dirty="0">
                <a:latin typeface="Georgia" panose="02040502050405020303" pitchFamily="18" charset="0"/>
              </a:rPr>
              <a:t>Significant changes to business structure</a:t>
            </a:r>
          </a:p>
          <a:p>
            <a:pPr marL="571500" lvl="2" indent="0">
              <a:buClr>
                <a:srgbClr val="125C76"/>
              </a:buClr>
              <a:buNone/>
            </a:pPr>
            <a:endParaRPr lang="en-US" dirty="0">
              <a:latin typeface="Georgia" panose="02040502050405020303" pitchFamily="18" charset="0"/>
            </a:endParaRPr>
          </a:p>
          <a:p>
            <a:pPr marL="457200" indent="-457200">
              <a:buAutoNum type="arabicPeriod"/>
            </a:pPr>
            <a:r>
              <a:rPr lang="en-US" dirty="0">
                <a:latin typeface="Georgia" panose="02040502050405020303" pitchFamily="18" charset="0"/>
              </a:rPr>
              <a:t>Completing forms</a:t>
            </a:r>
          </a:p>
          <a:p>
            <a:pPr lvl="2">
              <a:buClr>
                <a:srgbClr val="125C76"/>
              </a:buClr>
              <a:buFont typeface="Wingdings" panose="05000000000000000000" pitchFamily="2" charset="2"/>
              <a:buChar char="§"/>
            </a:pPr>
            <a:r>
              <a:rPr lang="en-US" b="1" dirty="0">
                <a:latin typeface="Georgia" panose="02040502050405020303" pitchFamily="18" charset="0"/>
              </a:rPr>
              <a:t>SF-328; Certificate Pertaining to Foreign Interests</a:t>
            </a:r>
          </a:p>
          <a:p>
            <a:pPr lvl="2">
              <a:buClr>
                <a:srgbClr val="125C76"/>
              </a:buClr>
              <a:buFont typeface="Wingdings" panose="05000000000000000000" pitchFamily="2" charset="2"/>
              <a:buChar char="§"/>
            </a:pPr>
            <a:r>
              <a:rPr lang="en-US" dirty="0">
                <a:latin typeface="Georgia" panose="02040502050405020303" pitchFamily="18" charset="0"/>
              </a:rPr>
              <a:t>Summary Data Sheet</a:t>
            </a:r>
          </a:p>
          <a:p>
            <a:pPr lvl="2">
              <a:buClr>
                <a:srgbClr val="125C76"/>
              </a:buClr>
              <a:buFont typeface="Wingdings" panose="05000000000000000000" pitchFamily="2" charset="2"/>
              <a:buChar char="§"/>
            </a:pPr>
            <a:r>
              <a:rPr lang="en-US" dirty="0">
                <a:latin typeface="Georgia" panose="02040502050405020303" pitchFamily="18" charset="0"/>
              </a:rPr>
              <a:t>KMP List</a:t>
            </a:r>
          </a:p>
          <a:p>
            <a:pPr lvl="2">
              <a:buClr>
                <a:srgbClr val="125C76"/>
              </a:buClr>
              <a:buFont typeface="Wingdings" panose="05000000000000000000" pitchFamily="2" charset="2"/>
              <a:buChar char="§"/>
            </a:pPr>
            <a:r>
              <a:rPr lang="en-US" dirty="0">
                <a:latin typeface="Georgia" panose="02040502050405020303" pitchFamily="18" charset="0"/>
              </a:rPr>
              <a:t>Tiered Parent List</a:t>
            </a:r>
          </a:p>
          <a:p>
            <a:pPr lvl="2">
              <a:buClr>
                <a:srgbClr val="125C76"/>
              </a:buClr>
              <a:buFont typeface="Wingdings" panose="05000000000000000000" pitchFamily="2" charset="2"/>
              <a:buChar char="§"/>
            </a:pPr>
            <a:r>
              <a:rPr lang="en-US" b="1" dirty="0">
                <a:latin typeface="Georgia" panose="02040502050405020303" pitchFamily="18" charset="0"/>
              </a:rPr>
              <a:t>DD Form 441/DD Form 441-1</a:t>
            </a:r>
          </a:p>
          <a:p>
            <a:pPr lvl="2">
              <a:buClr>
                <a:srgbClr val="125C76"/>
              </a:buClr>
              <a:buFont typeface="Wingdings" panose="05000000000000000000" pitchFamily="2" charset="2"/>
              <a:buChar char="§"/>
            </a:pPr>
            <a:r>
              <a:rPr lang="en-US" dirty="0">
                <a:latin typeface="Georgia" panose="02040502050405020303" pitchFamily="18" charset="0"/>
              </a:rPr>
              <a:t>Miscellaneous Documents</a:t>
            </a:r>
          </a:p>
          <a:p>
            <a:pPr lvl="2">
              <a:buClr>
                <a:srgbClr val="125C76"/>
              </a:buClr>
              <a:buFont typeface="Wingdings" panose="05000000000000000000" pitchFamily="2" charset="2"/>
              <a:buChar char="§"/>
            </a:pPr>
            <a:r>
              <a:rPr lang="en-US" dirty="0">
                <a:latin typeface="Georgia" panose="02040502050405020303" pitchFamily="18" charset="0"/>
              </a:rPr>
              <a:t>Exclusion Resolutions</a:t>
            </a:r>
          </a:p>
          <a:p>
            <a:endParaRPr lang="en-US" dirty="0"/>
          </a:p>
        </p:txBody>
      </p:sp>
      <p:sp>
        <p:nvSpPr>
          <p:cNvPr id="4" name="Slide Number Placeholder 3"/>
          <p:cNvSpPr>
            <a:spLocks noGrp="1"/>
          </p:cNvSpPr>
          <p:nvPr>
            <p:ph type="sldNum" sz="quarter" idx="4"/>
          </p:nvPr>
        </p:nvSpPr>
        <p:spPr/>
        <p:txBody>
          <a:bodyPr/>
          <a:lstStyle/>
          <a:p>
            <a:fld id="{79222BB3-7F2E-4DDE-BEE0-5A51978459E5}"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UNCLASSIFIED</a:t>
            </a:r>
            <a:endParaRPr lang="en-US" dirty="0"/>
          </a:p>
        </p:txBody>
      </p:sp>
    </p:spTree>
    <p:extLst>
      <p:ext uri="{BB962C8B-B14F-4D97-AF65-F5344CB8AC3E}">
        <p14:creationId xmlns:p14="http://schemas.microsoft.com/office/powerpoint/2010/main" val="301583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Narrow" panose="020B0606020202030204" pitchFamily="34" charset="0"/>
              </a:rPr>
              <a:t>Key Management Personnel (KMP) General Information</a:t>
            </a:r>
            <a:r>
              <a:rPr lang="en-US" dirty="0" smtClean="0"/>
              <a:t>	</a:t>
            </a:r>
            <a:endParaRPr lang="en-US" dirty="0"/>
          </a:p>
        </p:txBody>
      </p:sp>
      <p:sp>
        <p:nvSpPr>
          <p:cNvPr id="3" name="Content Placeholder 2"/>
          <p:cNvSpPr>
            <a:spLocks noGrp="1"/>
          </p:cNvSpPr>
          <p:nvPr>
            <p:ph idx="1"/>
          </p:nvPr>
        </p:nvSpPr>
        <p:spPr/>
        <p:txBody>
          <a:bodyPr>
            <a:normAutofit/>
          </a:bodyPr>
          <a:lstStyle/>
          <a:p>
            <a:pPr>
              <a:spcBef>
                <a:spcPts val="1200"/>
              </a:spcBef>
              <a:buFont typeface="Wingdings" panose="05000000000000000000" pitchFamily="2" charset="2"/>
              <a:buChar char="§"/>
            </a:pPr>
            <a:r>
              <a:rPr lang="en-US" sz="1800" dirty="0" smtClean="0">
                <a:latin typeface="Georgia" panose="02040502050405020303" pitchFamily="18" charset="0"/>
              </a:rPr>
              <a:t>The term </a:t>
            </a:r>
            <a:r>
              <a:rPr lang="en-US" sz="1800" b="1" dirty="0" smtClean="0">
                <a:latin typeface="Georgia" panose="02040502050405020303" pitchFamily="18" charset="0"/>
              </a:rPr>
              <a:t>KMP</a:t>
            </a:r>
            <a:r>
              <a:rPr lang="en-US" sz="1800" dirty="0" smtClean="0">
                <a:latin typeface="Georgia" panose="02040502050405020303" pitchFamily="18" charset="0"/>
              </a:rPr>
              <a:t> encompasses the Facility Security Officer (FSO), the Insider Threat Program Senior Official (ITPSO),  all owners (if people), officers, and members of the management or executive board (including the Chairman).  All persons holding these positions, as described in the business records should be listed on the KMP list, regardless of whether they require a PCL or access to classified information. </a:t>
            </a:r>
          </a:p>
          <a:p>
            <a:pPr>
              <a:spcBef>
                <a:spcPts val="1200"/>
              </a:spcBef>
              <a:buFont typeface="Wingdings" panose="05000000000000000000" pitchFamily="2" charset="2"/>
              <a:buChar char="§"/>
            </a:pPr>
            <a:r>
              <a:rPr lang="en-US" sz="1800" dirty="0" smtClean="0">
                <a:latin typeface="Georgia" panose="02040502050405020303" pitchFamily="18" charset="0"/>
              </a:rPr>
              <a:t>The </a:t>
            </a:r>
            <a:r>
              <a:rPr lang="en-US" sz="1800" b="1" dirty="0" smtClean="0">
                <a:latin typeface="Georgia" panose="02040502050405020303" pitchFamily="18" charset="0"/>
              </a:rPr>
              <a:t>Senior Management Official (SMO) </a:t>
            </a:r>
            <a:r>
              <a:rPr lang="en-US" sz="1800" dirty="0" smtClean="0">
                <a:latin typeface="Georgia" panose="02040502050405020303" pitchFamily="18" charset="0"/>
              </a:rPr>
              <a:t>is required to be cleared in connection with the FCL in accordance with NISPOM 2-104.  The SMO is the person who is the senior management authority of the organization per the organization’s business documents. </a:t>
            </a:r>
          </a:p>
          <a:p>
            <a:pPr>
              <a:spcBef>
                <a:spcPts val="1200"/>
              </a:spcBef>
              <a:buFont typeface="Wingdings" panose="05000000000000000000" pitchFamily="2" charset="2"/>
              <a:buChar char="§"/>
            </a:pPr>
            <a:r>
              <a:rPr lang="en-US" sz="1800" dirty="0" smtClean="0">
                <a:latin typeface="Georgia" panose="02040502050405020303" pitchFamily="18" charset="0"/>
              </a:rPr>
              <a:t>The </a:t>
            </a:r>
            <a:r>
              <a:rPr lang="en-US" sz="1800" b="1" dirty="0" smtClean="0">
                <a:latin typeface="Georgia" panose="02040502050405020303" pitchFamily="18" charset="0"/>
              </a:rPr>
              <a:t>FSO</a:t>
            </a:r>
            <a:r>
              <a:rPr lang="en-US" sz="1800" dirty="0" smtClean="0">
                <a:latin typeface="Georgia" panose="02040502050405020303" pitchFamily="18" charset="0"/>
              </a:rPr>
              <a:t> is designated by the organization and is responsible for supervising and directing security measures necessary for implementing applicable requirements of the NISPOM. </a:t>
            </a:r>
          </a:p>
          <a:p>
            <a:pPr>
              <a:spcBef>
                <a:spcPts val="1200"/>
              </a:spcBef>
              <a:buFont typeface="Wingdings" panose="05000000000000000000" pitchFamily="2" charset="2"/>
              <a:buChar char="§"/>
            </a:pPr>
            <a:r>
              <a:rPr lang="en-US" sz="1800" dirty="0" smtClean="0">
                <a:latin typeface="Georgia" panose="02040502050405020303" pitchFamily="18" charset="0"/>
              </a:rPr>
              <a:t>The </a:t>
            </a:r>
            <a:r>
              <a:rPr lang="en-US" sz="1800" b="1" dirty="0" smtClean="0">
                <a:latin typeface="Georgia" panose="02040502050405020303" pitchFamily="18" charset="0"/>
              </a:rPr>
              <a:t>ITPSO</a:t>
            </a:r>
            <a:r>
              <a:rPr lang="en-US" sz="1800" dirty="0" smtClean="0">
                <a:latin typeface="Georgia" panose="02040502050405020303" pitchFamily="18" charset="0"/>
              </a:rPr>
              <a:t> is the senior official responsible for establishing and executing the organization’s insider threat program.</a:t>
            </a:r>
            <a:endParaRPr lang="en-US" sz="1800" dirty="0">
              <a:latin typeface="Georgia" panose="02040502050405020303" pitchFamily="18" charset="0"/>
            </a:endParaRPr>
          </a:p>
        </p:txBody>
      </p:sp>
      <p:sp>
        <p:nvSpPr>
          <p:cNvPr id="4" name="Slide Number Placeholder 3"/>
          <p:cNvSpPr>
            <a:spLocks noGrp="1"/>
          </p:cNvSpPr>
          <p:nvPr>
            <p:ph type="sldNum" sz="quarter" idx="4"/>
          </p:nvPr>
        </p:nvSpPr>
        <p:spPr/>
        <p:txBody>
          <a:bodyPr/>
          <a:lstStyle/>
          <a:p>
            <a:fld id="{79222BB3-7F2E-4DDE-BEE0-5A51978459E5}" type="slidenum">
              <a:rPr lang="en-US" smtClean="0"/>
              <a:pPr/>
              <a:t>9</a:t>
            </a:fld>
            <a:endParaRPr lang="en-US" dirty="0"/>
          </a:p>
        </p:txBody>
      </p:sp>
    </p:spTree>
    <p:extLst>
      <p:ext uri="{BB962C8B-B14F-4D97-AF65-F5344CB8AC3E}">
        <p14:creationId xmlns:p14="http://schemas.microsoft.com/office/powerpoint/2010/main" val="3775252176"/>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560d9337-7aea-4e32-9767-7bf91e64d107">
      <Url xsi:nil="true"/>
      <Description xsi:nil="true"/>
    </Link>
    <Order0 xmlns="560d9337-7aea-4e32-9767-7bf91e64d107" xsi:nil="true"/>
    <Category xmlns="560d9337-7aea-4e32-9767-7bf91e64d1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6739077B7D840BB1248DE2975C4A4" ma:contentTypeVersion="3" ma:contentTypeDescription="Create a new document." ma:contentTypeScope="" ma:versionID="e97cc59d2536c4be6cd6f6453897b454">
  <xsd:schema xmlns:xsd="http://www.w3.org/2001/XMLSchema" xmlns:xs="http://www.w3.org/2001/XMLSchema" xmlns:p="http://schemas.microsoft.com/office/2006/metadata/properties" xmlns:ns2="560d9337-7aea-4e32-9767-7bf91e64d107" targetNamespace="http://schemas.microsoft.com/office/2006/metadata/properties" ma:root="true" ma:fieldsID="ba3be2b76b3ec58a3c77c835cdac93da" ns2:_="">
    <xsd:import namespace="560d9337-7aea-4e32-9767-7bf91e64d107"/>
    <xsd:element name="properties">
      <xsd:complexType>
        <xsd:sequence>
          <xsd:element name="documentManagement">
            <xsd:complexType>
              <xsd:all>
                <xsd:element ref="ns2:Link" minOccurs="0"/>
                <xsd:element ref="ns2:Order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d9337-7aea-4e32-9767-7bf91e64d107" elementFormDefault="qualified">
    <xsd:import namespace="http://schemas.microsoft.com/office/2006/documentManagement/types"/>
    <xsd:import namespace="http://schemas.microsoft.com/office/infopath/2007/PartnerControls"/>
    <xsd:element name="Link" ma:index="8" nillable="true" ma:displayName="Link" ma:description="Link to post"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rder0" ma:index="9" nillable="true" ma:displayName="Order" ma:internalName="Order0">
      <xsd:simpleType>
        <xsd:restriction base="dms:Text">
          <xsd:maxLength value="255"/>
        </xsd:restriction>
      </xsd:simpleType>
    </xsd:element>
    <xsd:element name="Category" ma:index="10"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F14FE-37D6-4346-8E0F-FFACEBD62280}">
  <ds:schemaRefs>
    <ds:schemaRef ds:uri="http://www.w3.org/XML/1998/namespace"/>
    <ds:schemaRef ds:uri="560d9337-7aea-4e32-9767-7bf91e64d107"/>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1694232-615D-4617-8D5D-8234032C2C37}">
  <ds:schemaRefs>
    <ds:schemaRef ds:uri="http://schemas.microsoft.com/sharepoint/v3/contenttype/forms"/>
  </ds:schemaRefs>
</ds:datastoreItem>
</file>

<file path=customXml/itemProps3.xml><?xml version="1.0" encoding="utf-8"?>
<ds:datastoreItem xmlns:ds="http://schemas.openxmlformats.org/officeDocument/2006/customXml" ds:itemID="{9E7B7BBF-D56F-49CA-BB2A-9722744D5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d9337-7aea-4e32-9767-7bf91e64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39675</TotalTime>
  <Words>2553</Words>
  <Application>Microsoft Office PowerPoint</Application>
  <PresentationFormat>On-screen Show (4:3)</PresentationFormat>
  <Paragraphs>195</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Century Gothic</vt:lpstr>
      <vt:lpstr>Georgia</vt:lpstr>
      <vt:lpstr>Verdana</vt:lpstr>
      <vt:lpstr>Wingdings</vt:lpstr>
      <vt:lpstr>Wingdings 3</vt:lpstr>
      <vt:lpstr>Theme2</vt:lpstr>
      <vt:lpstr>Defense Security Service  Facility Sponsorship Process for a sponsor and sponsored company  </vt:lpstr>
      <vt:lpstr>Facility Clearances (FCLs) in the National Industrial Security Program (NISP)</vt:lpstr>
      <vt:lpstr>FCL Process Overview</vt:lpstr>
      <vt:lpstr>The sponsor role within the FCL process</vt:lpstr>
      <vt:lpstr>The sponsor role within the FCL process</vt:lpstr>
      <vt:lpstr>The sponsor role within the FCL process</vt:lpstr>
      <vt:lpstr>The sponsor role within the FCL process</vt:lpstr>
      <vt:lpstr>General FCL Process </vt:lpstr>
      <vt:lpstr>Key Management Personnel (KMP) General Information </vt:lpstr>
      <vt:lpstr>Key Management Personnel (KMP) Exclusions</vt:lpstr>
      <vt:lpstr>FCL process for Branch Office/Division</vt:lpstr>
      <vt:lpstr>Resources</vt:lpstr>
      <vt:lpstr>PowerPoint Presentation</vt:lpstr>
    </vt:vector>
  </TitlesOfParts>
  <Company>DSS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CmdBrief-Internal</dc:title>
  <dc:creator>DSS</dc:creator>
  <cp:lastModifiedBy>Gerri Leviston</cp:lastModifiedBy>
  <cp:revision>1103</cp:revision>
  <cp:lastPrinted>2016-09-15T17:50:42Z</cp:lastPrinted>
  <dcterms:created xsi:type="dcterms:W3CDTF">2013-05-13T14:07:25Z</dcterms:created>
  <dcterms:modified xsi:type="dcterms:W3CDTF">2017-10-20T14:57:28Z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0x0101006336739077B7D840BB1248DE2975C4A4</vt:lpwstr>
  </property>
  <property fmtid="{D5CDD505-2E9C-101B-9397-08002B2CF9AE}" pid="3" name="_dlc_DocIdItemGuid">
    <vt:lpwstr>dd5a2d94-b13a-40cd-87c4-e2be4a8546a5</vt:lpwstr>
  </property>
</Properties>
</file>